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57" r:id="rId2"/>
    <p:sldId id="265" r:id="rId3"/>
    <p:sldId id="264" r:id="rId4"/>
    <p:sldId id="266" r:id="rId5"/>
    <p:sldId id="267" r:id="rId6"/>
    <p:sldId id="268" r:id="rId7"/>
    <p:sldId id="261" r:id="rId8"/>
    <p:sldId id="269" r:id="rId9"/>
    <p:sldId id="263" r:id="rId10"/>
    <p:sldId id="260" r:id="rId11"/>
    <p:sldId id="271" r:id="rId12"/>
    <p:sldId id="272" r:id="rId13"/>
  </p:sldIdLst>
  <p:sldSz cx="14400213" cy="32399288"/>
  <p:notesSz cx="7104063" cy="10234613"/>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8" userDrawn="1">
          <p15:clr>
            <a:srgbClr val="A4A3A4"/>
          </p15:clr>
        </p15:guide>
        <p15:guide id="2" pos="45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B7F"/>
    <a:srgbClr val="3D5FAC"/>
    <a:srgbClr val="BED7EE"/>
    <a:srgbClr val="D0E3F3"/>
    <a:srgbClr val="FAA6A6"/>
    <a:srgbClr val="F26421"/>
    <a:srgbClr val="F49C70"/>
    <a:srgbClr val="4F6BB2"/>
    <a:srgbClr val="1D4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632" autoAdjust="0"/>
    <p:restoredTop sz="48504"/>
  </p:normalViewPr>
  <p:slideViewPr>
    <p:cSldViewPr snapToGrid="0" showGuides="1">
      <p:cViewPr>
        <p:scale>
          <a:sx n="50" d="100"/>
          <a:sy n="50" d="100"/>
        </p:scale>
        <p:origin x="629" y="-6418"/>
      </p:cViewPr>
      <p:guideLst>
        <p:guide orient="horz" pos="10208"/>
        <p:guide pos="4525"/>
      </p:guideLst>
    </p:cSldViewPr>
  </p:slideViewPr>
  <p:notesTextViewPr>
    <p:cViewPr>
      <p:scale>
        <a:sx n="1" d="1"/>
        <a:sy n="1" d="1"/>
      </p:scale>
      <p:origin x="0" y="0"/>
    </p:cViewPr>
  </p:notesTextViewPr>
  <p:notesViewPr>
    <p:cSldViewPr snapToGrid="0">
      <p:cViewPr varScale="1">
        <p:scale>
          <a:sx n="44" d="100"/>
          <a:sy n="44"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0861F2CA-B7DB-4E22-AC4B-1808E692802E}" type="datetimeFigureOut">
              <a:rPr lang="en-US" smtClean="0"/>
              <a:t>2/3/2025</a:t>
            </a:fld>
            <a:endParaRPr lang="en-US"/>
          </a:p>
        </p:txBody>
      </p:sp>
      <p:sp>
        <p:nvSpPr>
          <p:cNvPr id="4" name="Footer Placeholder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78FE12C3-70A4-498B-B6A7-FF4DF818821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8F33158A-D4AC-B347-9952-4F7A60F25743}" type="datetimeFigureOut">
              <a:rPr lang="en-US" smtClean="0"/>
              <a:t>2/3/2025</a:t>
            </a:fld>
            <a:endParaRPr lang="en-US"/>
          </a:p>
        </p:txBody>
      </p:sp>
      <p:sp>
        <p:nvSpPr>
          <p:cNvPr id="4" name="Slide Image Placeholder 3"/>
          <p:cNvSpPr>
            <a:spLocks noGrp="1" noRot="1" noChangeAspect="1"/>
          </p:cNvSpPr>
          <p:nvPr>
            <p:ph type="sldImg" idx="2"/>
          </p:nvPr>
        </p:nvSpPr>
        <p:spPr>
          <a:xfrm>
            <a:off x="2784475" y="1279525"/>
            <a:ext cx="153670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6C89ABA-022D-6C49-8BE0-69031419657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Rounded Corners 7"/>
          <p:cNvSpPr/>
          <p:nvPr userDrawn="1"/>
        </p:nvSpPr>
        <p:spPr>
          <a:xfrm>
            <a:off x="80715" y="51504"/>
            <a:ext cx="14279587" cy="1583702"/>
          </a:xfrm>
          <a:prstGeom prst="roundRect">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11" y="32998"/>
            <a:ext cx="1648301" cy="1583702"/>
          </a:xfrm>
          <a:prstGeom prst="rect">
            <a:avLst/>
          </a:prstGeom>
        </p:spPr>
      </p:pic>
      <p:sp>
        <p:nvSpPr>
          <p:cNvPr id="15" name="Rectangle 2"/>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6" name="Rectangle 6"/>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7511" y="-35670"/>
            <a:ext cx="3254527" cy="1583702"/>
          </a:xfrm>
          <a:prstGeom prst="rect">
            <a:avLst/>
          </a:prstGeom>
          <a:effectLst>
            <a:outerShdw blurRad="50800" dist="50800" dir="5400000" algn="ctr" rotWithShape="0">
              <a:srgbClr val="000000">
                <a:alpha val="0"/>
              </a:srgbClr>
            </a:outerShdw>
          </a:effectLst>
        </p:spPr>
      </p:pic>
      <p:sp>
        <p:nvSpPr>
          <p:cNvPr id="32" name="Rectangle: Rounded Corners 31"/>
          <p:cNvSpPr/>
          <p:nvPr userDrawn="1"/>
        </p:nvSpPr>
        <p:spPr>
          <a:xfrm>
            <a:off x="-1130300" y="30815585"/>
            <a:ext cx="16395700" cy="1583703"/>
          </a:xfrm>
          <a:prstGeom prst="roundRect">
            <a:avLst>
              <a:gd name="adj" fmla="val 0"/>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33" name="Group 32"/>
          <p:cNvGrpSpPr/>
          <p:nvPr userDrawn="1"/>
        </p:nvGrpSpPr>
        <p:grpSpPr>
          <a:xfrm>
            <a:off x="88675" y="30902759"/>
            <a:ext cx="13024395" cy="1438653"/>
            <a:chOff x="459833" y="30878276"/>
            <a:chExt cx="13807385" cy="1448491"/>
          </a:xfrm>
        </p:grpSpPr>
        <p:pic>
          <p:nvPicPr>
            <p:cNvPr id="34"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0006" y="30948495"/>
              <a:ext cx="8580275" cy="1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A close up of a sig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3" y="30878276"/>
              <a:ext cx="1407539" cy="1448491"/>
            </a:xfrm>
            <a:prstGeom prst="rect">
              <a:avLst/>
            </a:prstGeom>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t="12133" b="17686"/>
            <a:stretch>
              <a:fillRect/>
            </a:stretch>
          </p:blipFill>
          <p:spPr>
            <a:xfrm>
              <a:off x="10850282" y="30982026"/>
              <a:ext cx="3416936" cy="1274524"/>
            </a:xfrm>
            <a:prstGeom prst="rect">
              <a:avLst/>
            </a:prstGeom>
            <a:effectLst>
              <a:outerShdw blurRad="50800" dist="50800" dir="5400000" algn="ctr" rotWithShape="0">
                <a:srgbClr val="000000">
                  <a:alpha val="0"/>
                </a:srgbClr>
              </a:outerShdw>
            </a:effectLst>
          </p:spPr>
        </p:pic>
      </p:grpSp>
      <p:cxnSp>
        <p:nvCxnSpPr>
          <p:cNvPr id="40" name="Straight Connector 39"/>
          <p:cNvCxnSpPr/>
          <p:nvPr userDrawn="1"/>
        </p:nvCxnSpPr>
        <p:spPr>
          <a:xfrm flipH="1">
            <a:off x="57748" y="30735975"/>
            <a:ext cx="14342465" cy="79610"/>
          </a:xfrm>
          <a:prstGeom prst="line">
            <a:avLst/>
          </a:prstGeom>
          <a:ln w="412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p:cNvPicPr>
            <a:picLocks noChangeAspect="1"/>
          </p:cNvPicPr>
          <p:nvPr userDrawn="1"/>
        </p:nvPicPr>
        <p:blipFill>
          <a:blip r:embed="rId6"/>
          <a:stretch>
            <a:fillRect/>
          </a:stretch>
        </p:blipFill>
        <p:spPr>
          <a:xfrm>
            <a:off x="12945996" y="30848888"/>
            <a:ext cx="1526042" cy="141146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90000" y="1725000"/>
            <a:ext cx="12420000" cy="626250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990000" y="8625000"/>
            <a:ext cx="12420000" cy="20557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990000" y="30030002"/>
            <a:ext cx="3240000" cy="1725000"/>
          </a:xfrm>
          <a:prstGeom prst="rect">
            <a:avLst/>
          </a:prstGeom>
        </p:spPr>
        <p:txBody>
          <a:bodyPr vert="horz" lIns="91440" tIns="45720" rIns="91440" bIns="45720" rtlCol="0" anchor="ctr"/>
          <a:lstStyle>
            <a:lvl1pPr algn="l">
              <a:defRPr sz="1890">
                <a:solidFill>
                  <a:schemeClr val="tx1">
                    <a:tint val="75000"/>
                  </a:schemeClr>
                </a:solidFill>
              </a:defRPr>
            </a:lvl1pPr>
          </a:lstStyle>
          <a:p>
            <a:fld id="{82F288E0-7875-42C4-84C8-98DBBD3BF4D2}" type="datetimeFigureOut">
              <a:rPr lang="zh-CN" altLang="en-US" smtClean="0"/>
              <a:t>2025/2/3</a:t>
            </a:fld>
            <a:endParaRPr lang="zh-CN" altLang="en-US"/>
          </a:p>
        </p:txBody>
      </p:sp>
      <p:sp>
        <p:nvSpPr>
          <p:cNvPr id="5" name="页脚占位符 4"/>
          <p:cNvSpPr>
            <a:spLocks noGrp="1"/>
          </p:cNvSpPr>
          <p:nvPr>
            <p:ph type="ftr" sz="quarter" idx="3"/>
          </p:nvPr>
        </p:nvSpPr>
        <p:spPr>
          <a:xfrm>
            <a:off x="4770000" y="30030002"/>
            <a:ext cx="4860000" cy="1725000"/>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170000" y="30030002"/>
            <a:ext cx="3240000" cy="1725000"/>
          </a:xfrm>
          <a:prstGeom prst="rect">
            <a:avLst/>
          </a:prstGeom>
        </p:spPr>
        <p:txBody>
          <a:bodyPr vert="horz" lIns="91440" tIns="45720" rIns="91440" bIns="45720" rtlCol="0" anchor="ctr"/>
          <a:lstStyle>
            <a:lvl1pPr algn="r">
              <a:defRPr sz="189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1440180" rtl="0" eaLnBrk="1" latinLnBrk="0" hangingPunct="1">
        <a:lnSpc>
          <a:spcPct val="90000"/>
        </a:lnSpc>
        <a:spcBef>
          <a:spcPct val="0"/>
        </a:spcBef>
        <a:buNone/>
        <a:defRPr sz="6930" kern="1200">
          <a:solidFill>
            <a:schemeClr val="tx1"/>
          </a:solidFill>
          <a:latin typeface="+mj-lt"/>
          <a:ea typeface="+mj-ea"/>
          <a:cs typeface="+mj-cs"/>
        </a:defRPr>
      </a:lvl1pPr>
    </p:titleStyle>
    <p:bodyStyle>
      <a:lvl1pPr marL="360045" indent="-359410" algn="l" defTabSz="1440180" rtl="0" eaLnBrk="1" latinLnBrk="0" hangingPunct="1">
        <a:lnSpc>
          <a:spcPct val="90000"/>
        </a:lnSpc>
        <a:spcBef>
          <a:spcPts val="1575"/>
        </a:spcBef>
        <a:buFont typeface="Arial" panose="020B0604020202020204" pitchFamily="34" charset="0"/>
        <a:buChar char="•"/>
        <a:defRPr sz="4410" kern="1200">
          <a:solidFill>
            <a:schemeClr val="tx1"/>
          </a:solidFill>
          <a:latin typeface="+mn-lt"/>
          <a:ea typeface="+mn-ea"/>
          <a:cs typeface="+mn-cs"/>
        </a:defRPr>
      </a:lvl1pPr>
      <a:lvl2pPr marL="1080135" indent="-359410" algn="l" defTabSz="1440180" rtl="0" eaLnBrk="1" latinLnBrk="0" hangingPunct="1">
        <a:lnSpc>
          <a:spcPct val="90000"/>
        </a:lnSpc>
        <a:spcBef>
          <a:spcPct val="158000"/>
        </a:spcBef>
        <a:buFont typeface="Arial" panose="020B0604020202020204" pitchFamily="34" charset="0"/>
        <a:buChar char="•"/>
        <a:defRPr sz="3780" kern="1200">
          <a:solidFill>
            <a:schemeClr val="tx1"/>
          </a:solidFill>
          <a:latin typeface="+mn-lt"/>
          <a:ea typeface="+mn-ea"/>
          <a:cs typeface="+mn-cs"/>
        </a:defRPr>
      </a:lvl2pPr>
      <a:lvl3pPr marL="1800225" indent="-359410" algn="l" defTabSz="1440180" rtl="0" eaLnBrk="1" latinLnBrk="0" hangingPunct="1">
        <a:lnSpc>
          <a:spcPct val="90000"/>
        </a:lnSpc>
        <a:spcBef>
          <a:spcPct val="158000"/>
        </a:spcBef>
        <a:buFont typeface="Arial" panose="020B0604020202020204" pitchFamily="34" charset="0"/>
        <a:buChar char="•"/>
        <a:defRPr sz="3150" kern="1200">
          <a:solidFill>
            <a:schemeClr val="tx1"/>
          </a:solidFill>
          <a:latin typeface="+mn-lt"/>
          <a:ea typeface="+mn-ea"/>
          <a:cs typeface="+mn-cs"/>
        </a:defRPr>
      </a:lvl3pPr>
      <a:lvl4pPr marL="2520315"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4pPr>
      <a:lvl5pPr marL="323977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5pPr>
      <a:lvl6pPr marL="395986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6pPr>
      <a:lvl7pPr marL="467995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7pPr>
      <a:lvl8pPr marL="540004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8pPr>
      <a:lvl9pPr marL="612013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40180" rtl="0" eaLnBrk="1" latinLnBrk="0" hangingPunct="1">
        <a:defRPr sz="2835" kern="1200">
          <a:solidFill>
            <a:schemeClr val="tx1"/>
          </a:solidFill>
          <a:latin typeface="+mn-lt"/>
          <a:ea typeface="+mn-ea"/>
          <a:cs typeface="+mn-cs"/>
        </a:defRPr>
      </a:lvl1pPr>
      <a:lvl2pPr marL="720090" algn="l" defTabSz="1440180" rtl="0" eaLnBrk="1" latinLnBrk="0" hangingPunct="1">
        <a:defRPr sz="2835" kern="1200">
          <a:solidFill>
            <a:schemeClr val="tx1"/>
          </a:solidFill>
          <a:latin typeface="+mn-lt"/>
          <a:ea typeface="+mn-ea"/>
          <a:cs typeface="+mn-cs"/>
        </a:defRPr>
      </a:lvl2pPr>
      <a:lvl3pPr marL="1440180" algn="l" defTabSz="1440180" rtl="0" eaLnBrk="1" latinLnBrk="0" hangingPunct="1">
        <a:defRPr sz="2835" kern="1200">
          <a:solidFill>
            <a:schemeClr val="tx1"/>
          </a:solidFill>
          <a:latin typeface="+mn-lt"/>
          <a:ea typeface="+mn-ea"/>
          <a:cs typeface="+mn-cs"/>
        </a:defRPr>
      </a:lvl3pPr>
      <a:lvl4pPr marL="2160270" algn="l" defTabSz="1440180" rtl="0" eaLnBrk="1" latinLnBrk="0" hangingPunct="1">
        <a:defRPr sz="2835" kern="1200">
          <a:solidFill>
            <a:schemeClr val="tx1"/>
          </a:solidFill>
          <a:latin typeface="+mn-lt"/>
          <a:ea typeface="+mn-ea"/>
          <a:cs typeface="+mn-cs"/>
        </a:defRPr>
      </a:lvl4pPr>
      <a:lvl5pPr marL="2879725" algn="l" defTabSz="1440180" rtl="0" eaLnBrk="1" latinLnBrk="0" hangingPunct="1">
        <a:defRPr sz="2835" kern="1200">
          <a:solidFill>
            <a:schemeClr val="tx1"/>
          </a:solidFill>
          <a:latin typeface="+mn-lt"/>
          <a:ea typeface="+mn-ea"/>
          <a:cs typeface="+mn-cs"/>
        </a:defRPr>
      </a:lvl5pPr>
      <a:lvl6pPr marL="3599815" algn="l" defTabSz="1440180" rtl="0" eaLnBrk="1" latinLnBrk="0" hangingPunct="1">
        <a:defRPr sz="2835" kern="1200">
          <a:solidFill>
            <a:schemeClr val="tx1"/>
          </a:solidFill>
          <a:latin typeface="+mn-lt"/>
          <a:ea typeface="+mn-ea"/>
          <a:cs typeface="+mn-cs"/>
        </a:defRPr>
      </a:lvl6pPr>
      <a:lvl7pPr marL="4319905" algn="l" defTabSz="1440180" rtl="0" eaLnBrk="1" latinLnBrk="0" hangingPunct="1">
        <a:defRPr sz="2835" kern="1200">
          <a:solidFill>
            <a:schemeClr val="tx1"/>
          </a:solidFill>
          <a:latin typeface="+mn-lt"/>
          <a:ea typeface="+mn-ea"/>
          <a:cs typeface="+mn-cs"/>
        </a:defRPr>
      </a:lvl7pPr>
      <a:lvl8pPr marL="5039995" algn="l" defTabSz="1440180" rtl="0" eaLnBrk="1" latinLnBrk="0" hangingPunct="1">
        <a:defRPr sz="2835" kern="1200">
          <a:solidFill>
            <a:schemeClr val="tx1"/>
          </a:solidFill>
          <a:latin typeface="+mn-lt"/>
          <a:ea typeface="+mn-ea"/>
          <a:cs typeface="+mn-cs"/>
        </a:defRPr>
      </a:lvl8pPr>
      <a:lvl9pPr marL="5760085" algn="l" defTabSz="1440180"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70.png"/><Relationship Id="rId7" Type="http://schemas.openxmlformats.org/officeDocument/2006/relationships/image" Target="../media/image71.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37.png"/><Relationship Id="rId7" Type="http://schemas.openxmlformats.org/officeDocument/2006/relationships/image" Target="../media/image61.jpe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74.png"/><Relationship Id="rId5" Type="http://schemas.openxmlformats.org/officeDocument/2006/relationships/image" Target="../media/image59.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36.png"/><Relationship Id="rId9" Type="http://schemas.openxmlformats.org/officeDocument/2006/relationships/image" Target="../media/image72.emf"/><Relationship Id="rId14" Type="http://schemas.openxmlformats.org/officeDocument/2006/relationships/image" Target="../media/image77.png"/></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8.png"/><Relationship Id="rId3" Type="http://schemas.openxmlformats.org/officeDocument/2006/relationships/image" Target="../media/image37.png"/><Relationship Id="rId7" Type="http://schemas.openxmlformats.org/officeDocument/2006/relationships/image" Target="../media/image62.png"/><Relationship Id="rId12" Type="http://schemas.openxmlformats.org/officeDocument/2006/relationships/image" Target="../media/image87.png"/><Relationship Id="rId2" Type="http://schemas.openxmlformats.org/officeDocument/2006/relationships/image" Target="../media/image6.png"/><Relationship Id="rId16"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61.jpeg"/><Relationship Id="rId11" Type="http://schemas.openxmlformats.org/officeDocument/2006/relationships/image" Target="../media/image86.emf"/><Relationship Id="rId5" Type="http://schemas.openxmlformats.org/officeDocument/2006/relationships/image" Target="../media/image6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36.png"/><Relationship Id="rId9" Type="http://schemas.openxmlformats.org/officeDocument/2006/relationships/image" Target="../media/image84.png"/><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6.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5.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GIF"/></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6.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5.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GIF"/></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6.jpeg"/><Relationship Id="rId10"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6.jpeg"/><Relationship Id="rId10"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png"/><Relationship Id="rId21" Type="http://schemas.openxmlformats.org/officeDocument/2006/relationships/image" Target="../media/image55.jpeg"/><Relationship Id="rId7" Type="http://schemas.openxmlformats.org/officeDocument/2006/relationships/image" Target="../media/image41.jpeg"/><Relationship Id="rId12" Type="http://schemas.openxmlformats.org/officeDocument/2006/relationships/image" Target="../media/image46.jpeg"/><Relationship Id="rId17" Type="http://schemas.openxmlformats.org/officeDocument/2006/relationships/image" Target="../media/image51.jpeg"/><Relationship Id="rId2" Type="http://schemas.openxmlformats.org/officeDocument/2006/relationships/image" Target="../media/image36.png"/><Relationship Id="rId16" Type="http://schemas.openxmlformats.org/officeDocument/2006/relationships/image" Target="../media/image50.jpeg"/><Relationship Id="rId20"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jpeg"/><Relationship Id="rId24" Type="http://schemas.openxmlformats.org/officeDocument/2006/relationships/image" Target="../media/image58.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10" Type="http://schemas.openxmlformats.org/officeDocument/2006/relationships/image" Target="../media/image44.jpeg"/><Relationship Id="rId19" Type="http://schemas.openxmlformats.org/officeDocument/2006/relationships/image" Target="../media/image53.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37.png"/><Relationship Id="rId7" Type="http://schemas.openxmlformats.org/officeDocument/2006/relationships/image" Target="../media/image61.jpeg"/><Relationship Id="rId12"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36.png"/><Relationship Id="rId9" Type="http://schemas.openxmlformats.org/officeDocument/2006/relationships/image" Target="../media/image63.png"/><Relationship Id="rId1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3" name="Rectangle: Rounded Corners 42"/>
          <p:cNvSpPr/>
          <p:nvPr/>
        </p:nvSpPr>
        <p:spPr>
          <a:xfrm>
            <a:off x="537590" y="23333006"/>
            <a:ext cx="13378162" cy="54853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8" name="TextBox 57"/>
          <p:cNvSpPr txBox="1"/>
          <p:nvPr/>
        </p:nvSpPr>
        <p:spPr>
          <a:xfrm>
            <a:off x="579176" y="23509306"/>
            <a:ext cx="13237733" cy="5262979"/>
          </a:xfrm>
          <a:prstGeom prst="rect">
            <a:avLst/>
          </a:prstGeom>
          <a:noFill/>
        </p:spPr>
        <p:txBody>
          <a:bodyPr wrap="square">
            <a:spAutoFit/>
          </a:bodyPr>
          <a:lstStyle/>
          <a:p>
            <a:pPr algn="just"/>
            <a:r>
              <a:rPr lang="en-US" sz="2400" dirty="0">
                <a:latin typeface="Times" panose="02020603050405020304" pitchFamily="18" charset="0"/>
                <a:cs typeface="Times" panose="02020603050405020304" pitchFamily="18" charset="0"/>
              </a:rPr>
              <a:t> </a:t>
            </a:r>
          </a:p>
          <a:p>
            <a:pPr algn="just"/>
            <a:r>
              <a:rPr lang="en-US" sz="2400" dirty="0">
                <a:latin typeface="Times" panose="02020603050405020304" pitchFamily="18" charset="0"/>
                <a:cs typeface="Times" panose="02020603050405020304" pitchFamily="18" charset="0"/>
              </a:rPr>
              <a:t>	 </a:t>
            </a:r>
            <a:r>
              <a:rPr lang="zh-CN" altLang="en-US" sz="2400" dirty="0">
                <a:latin typeface="Times" panose="02020603050405020304" pitchFamily="18" charset="0"/>
                <a:cs typeface="Times" panose="02020603050405020304" pitchFamily="18" charset="0"/>
              </a:rPr>
              <a:t>在本研究中，讨论了名为</a:t>
            </a:r>
            <a:r>
              <a:rPr lang="en-US" altLang="zh-CN" sz="2400" dirty="0">
                <a:latin typeface="Times" panose="02020603050405020304" pitchFamily="18" charset="0"/>
                <a:cs typeface="Times" panose="02020603050405020304" pitchFamily="18" charset="0"/>
              </a:rPr>
              <a:t>FOODIT</a:t>
            </a:r>
            <a:r>
              <a:rPr lang="zh-CN" altLang="en-US" sz="2400" dirty="0">
                <a:latin typeface="Times" panose="02020603050405020304" pitchFamily="18" charset="0"/>
                <a:cs typeface="Times" panose="02020603050405020304" pitchFamily="18" charset="0"/>
              </a:rPr>
              <a:t>的服务机器人设计和仿真。与商业化模型不同，</a:t>
            </a:r>
            <a:r>
              <a:rPr lang="en-US" altLang="zh-CN" sz="2400" dirty="0">
                <a:latin typeface="Times" panose="02020603050405020304" pitchFamily="18" charset="0"/>
                <a:cs typeface="Times" panose="02020603050405020304" pitchFamily="18" charset="0"/>
              </a:rPr>
              <a:t>FOODIT</a:t>
            </a:r>
            <a:r>
              <a:rPr lang="zh-CN" altLang="en-US" sz="2400" dirty="0">
                <a:latin typeface="Times" panose="02020603050405020304" pitchFamily="18" charset="0"/>
                <a:cs typeface="Times" panose="02020603050405020304" pitchFamily="18" charset="0"/>
              </a:rPr>
              <a:t>具有独特的特点，包括经济实惠的价格和运输四道菜的能力，增强了现有模型的送餐能力。该机器人可以与多个平台集成，具有简化操作的简单路由系统。通过移动应用程序，客户可以评估服务和食品质量，并进行实时环境监控。在</a:t>
            </a:r>
            <a:r>
              <a:rPr lang="en-US" altLang="zh-CN" sz="2400" dirty="0">
                <a:latin typeface="Times" panose="02020603050405020304" pitchFamily="18" charset="0"/>
                <a:cs typeface="Times" panose="02020603050405020304" pitchFamily="18" charset="0"/>
              </a:rPr>
              <a:t>MATLAB</a:t>
            </a:r>
            <a:r>
              <a:rPr lang="zh-CN" altLang="en-US" sz="2400" dirty="0">
                <a:latin typeface="Times" panose="02020603050405020304" pitchFamily="18" charset="0"/>
                <a:cs typeface="Times" panose="02020603050405020304" pitchFamily="18" charset="0"/>
              </a:rPr>
              <a:t>仿真中，包括初始</a:t>
            </a:r>
            <a:r>
              <a:rPr lang="en-US" altLang="zh-CN" sz="2400" dirty="0">
                <a:latin typeface="Times" panose="02020603050405020304" pitchFamily="18" charset="0"/>
                <a:cs typeface="Times" panose="02020603050405020304" pitchFamily="18" charset="0"/>
              </a:rPr>
              <a:t>PID</a:t>
            </a:r>
            <a:r>
              <a:rPr lang="zh-CN" altLang="en-US" sz="2400" dirty="0">
                <a:latin typeface="Times" panose="02020603050405020304" pitchFamily="18" charset="0"/>
                <a:cs typeface="Times" panose="02020603050405020304" pitchFamily="18" charset="0"/>
              </a:rPr>
              <a:t>控制器参数设置，并通过四种优化方法（</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a:t>
            </a:r>
            <a:r>
              <a:rPr lang="en-US" altLang="zh-CN" sz="2400" dirty="0">
                <a:latin typeface="Times" panose="02020603050405020304" pitchFamily="18" charset="0"/>
                <a:cs typeface="Times" panose="02020603050405020304" pitchFamily="18" charset="0"/>
              </a:rPr>
              <a:t>PSO</a:t>
            </a:r>
            <a:r>
              <a:rPr lang="zh-CN" altLang="en-US" sz="2400" dirty="0">
                <a:latin typeface="Times" panose="02020603050405020304" pitchFamily="18" charset="0"/>
                <a:cs typeface="Times" panose="02020603050405020304" pitchFamily="18" charset="0"/>
              </a:rPr>
              <a:t>、</a:t>
            </a:r>
            <a:r>
              <a:rPr lang="en-US" altLang="zh-CN" sz="2400" dirty="0">
                <a:latin typeface="Times" panose="02020603050405020304" pitchFamily="18" charset="0"/>
                <a:cs typeface="Times" panose="02020603050405020304" pitchFamily="18" charset="0"/>
              </a:rPr>
              <a:t>POA</a:t>
            </a:r>
            <a:r>
              <a:rPr lang="zh-CN" altLang="en-US" sz="2400" dirty="0">
                <a:latin typeface="Times" panose="02020603050405020304" pitchFamily="18" charset="0"/>
                <a:cs typeface="Times" panose="02020603050405020304" pitchFamily="18" charset="0"/>
              </a:rPr>
              <a:t>和</a:t>
            </a:r>
            <a:r>
              <a:rPr lang="en-US" altLang="zh-CN" sz="2400" dirty="0">
                <a:latin typeface="Times" panose="02020603050405020304" pitchFamily="18" charset="0"/>
                <a:cs typeface="Times" panose="02020603050405020304" pitchFamily="18" charset="0"/>
              </a:rPr>
              <a:t>EO</a:t>
            </a:r>
            <a:r>
              <a:rPr lang="zh-CN" altLang="en-US" sz="2400" dirty="0">
                <a:latin typeface="Times" panose="02020603050405020304" pitchFamily="18" charset="0"/>
                <a:cs typeface="Times" panose="02020603050405020304" pitchFamily="18" charset="0"/>
              </a:rPr>
              <a:t>）在四条路径（圆形、椭圆形、螺旋形和八字形路径）上评估机器人的性能。</a:t>
            </a:r>
            <a:r>
              <a:rPr lang="en-US" altLang="zh-CN" sz="2400" dirty="0">
                <a:latin typeface="Times" panose="02020603050405020304" pitchFamily="18" charset="0"/>
                <a:cs typeface="Times" panose="02020603050405020304" pitchFamily="18" charset="0"/>
              </a:rPr>
              <a:t>EO</a:t>
            </a:r>
            <a:r>
              <a:rPr lang="zh-CN" altLang="en-US" sz="2400" dirty="0">
                <a:latin typeface="Times" panose="02020603050405020304" pitchFamily="18" charset="0"/>
                <a:cs typeface="Times" panose="02020603050405020304" pitchFamily="18" charset="0"/>
              </a:rPr>
              <a:t>方法在第三条路径上显示出最高的准确性（</a:t>
            </a:r>
            <a:r>
              <a:rPr lang="en-US" altLang="zh-CN" sz="2400" dirty="0">
                <a:latin typeface="Times" panose="02020603050405020304" pitchFamily="18" charset="0"/>
                <a:cs typeface="Times" panose="02020603050405020304" pitchFamily="18" charset="0"/>
              </a:rPr>
              <a:t>R = 0.99995</a:t>
            </a:r>
            <a:r>
              <a:rPr lang="zh-CN" altLang="en-US" sz="2400" dirty="0">
                <a:latin typeface="Times" panose="02020603050405020304" pitchFamily="18" charset="0"/>
                <a:cs typeface="Times" panose="02020603050405020304" pitchFamily="18" charset="0"/>
              </a:rPr>
              <a:t>），而</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方法在第一条路径上表现最佳（</a:t>
            </a:r>
            <a:r>
              <a:rPr lang="en-US" altLang="zh-CN" sz="2400" dirty="0">
                <a:latin typeface="Times" panose="02020603050405020304" pitchFamily="18" charset="0"/>
                <a:cs typeface="Times" panose="02020603050405020304" pitchFamily="18" charset="0"/>
              </a:rPr>
              <a:t>R = 0.999988</a:t>
            </a:r>
            <a:r>
              <a:rPr lang="zh-CN" altLang="en-US" sz="2400" dirty="0">
                <a:latin typeface="Times" panose="02020603050405020304" pitchFamily="18" charset="0"/>
                <a:cs typeface="Times" panose="02020603050405020304" pitchFamily="18" charset="0"/>
              </a:rPr>
              <a:t>）。每种优化方法在不同的路径上都达到了最高速度，且</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方法在执行时间上普遍优于其他方法。研究结果表明，优化方法的选择对准确性和速度结果有显著影响，但优异的结果并不总是与最大数量的粒子和重复次数相关。</a:t>
            </a:r>
            <a:r>
              <a:rPr lang="en-US" altLang="zh-CN" sz="2400" dirty="0">
                <a:latin typeface="Times" panose="02020603050405020304" pitchFamily="18" charset="0"/>
                <a:cs typeface="Times" panose="02020603050405020304" pitchFamily="18" charset="0"/>
              </a:rPr>
              <a:t>PSO</a:t>
            </a:r>
            <a:r>
              <a:rPr lang="zh-CN" altLang="en-US" sz="2400" dirty="0">
                <a:latin typeface="Times" panose="02020603050405020304" pitchFamily="18" charset="0"/>
                <a:cs typeface="Times" panose="02020603050405020304" pitchFamily="18" charset="0"/>
              </a:rPr>
              <a:t>方法在第一、第三和第四条路径上达到了最高速度，而</a:t>
            </a:r>
            <a:r>
              <a:rPr lang="en-US" altLang="zh-CN" sz="2400" dirty="0">
                <a:latin typeface="Times" panose="02020603050405020304" pitchFamily="18" charset="0"/>
                <a:cs typeface="Times" panose="02020603050405020304" pitchFamily="18" charset="0"/>
              </a:rPr>
              <a:t>POA</a:t>
            </a:r>
            <a:r>
              <a:rPr lang="zh-CN" altLang="en-US" sz="2400" dirty="0">
                <a:latin typeface="Times" panose="02020603050405020304" pitchFamily="18" charset="0"/>
                <a:cs typeface="Times" panose="02020603050405020304" pitchFamily="18" charset="0"/>
              </a:rPr>
              <a:t>在第二条路径上表现最佳。机器人的性能与优化后的</a:t>
            </a:r>
            <a:r>
              <a:rPr lang="en-US" altLang="zh-CN" sz="2400" dirty="0">
                <a:latin typeface="Times" panose="02020603050405020304" pitchFamily="18" charset="0"/>
                <a:cs typeface="Times" panose="02020603050405020304" pitchFamily="18" charset="0"/>
              </a:rPr>
              <a:t>PID</a:t>
            </a:r>
            <a:r>
              <a:rPr lang="zh-CN" altLang="en-US" sz="2400" dirty="0">
                <a:latin typeface="Times" panose="02020603050405020304" pitchFamily="18" charset="0"/>
                <a:cs typeface="Times" panose="02020603050405020304" pitchFamily="18" charset="0"/>
              </a:rPr>
              <a:t>控制器系数证实了仿真的准确性。然而，当前设计的一个主要限制是由于机械臂操作导致的两分钟送餐速度。未来的发展将重点优化送餐过程，并评估将设计集成到群体格式中的可能性，这标志着系统改进和创新功能的重要进展。</a:t>
            </a:r>
            <a:endParaRPr lang="en-US" sz="2400" dirty="0">
              <a:latin typeface="Times" panose="02020603050405020304" pitchFamily="18" charset="0"/>
              <a:cs typeface="Times" panose="02020603050405020304" pitchFamily="18" charset="0"/>
            </a:endParaRPr>
          </a:p>
        </p:txBody>
      </p:sp>
      <p:sp>
        <p:nvSpPr>
          <p:cNvPr id="37" name="Rectangle: Rounded Corners 36"/>
          <p:cNvSpPr/>
          <p:nvPr/>
        </p:nvSpPr>
        <p:spPr>
          <a:xfrm>
            <a:off x="510794" y="15449319"/>
            <a:ext cx="13237733" cy="76949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450519" y="10278743"/>
            <a:ext cx="13446449" cy="45281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686591" y="153788"/>
            <a:ext cx="10679229" cy="1477328"/>
          </a:xfrm>
          <a:prstGeom prst="rect">
            <a:avLst/>
          </a:prstGeom>
          <a:noFill/>
        </p:spPr>
        <p:txBody>
          <a:bodyPr wrap="square" rtlCol="0">
            <a:spAutoFit/>
          </a:bodyPr>
          <a:lstStyle/>
          <a:p>
            <a:pPr algn="ctr"/>
            <a:r>
              <a:rPr lang="en-US" sz="5400" b="1" dirty="0">
                <a:latin typeface="Times" panose="02020603050405020304" pitchFamily="18" charset="0"/>
                <a:cs typeface="Times" panose="02020603050405020304" pitchFamily="18" charset="0"/>
              </a:rPr>
              <a:t>FOODIT </a:t>
            </a:r>
          </a:p>
          <a:p>
            <a:pPr algn="ctr"/>
            <a:r>
              <a:rPr lang="zh-CN" altLang="en-US" sz="3600" b="1" dirty="0"/>
              <a:t>食品配送机器人：从仿真到设计与性能</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72" name="Group 71"/>
          <p:cNvGrpSpPr/>
          <p:nvPr/>
        </p:nvGrpSpPr>
        <p:grpSpPr>
          <a:xfrm>
            <a:off x="418997" y="2336462"/>
            <a:ext cx="13461727" cy="7467781"/>
            <a:chOff x="16290911" y="2760393"/>
            <a:chExt cx="7645838" cy="13060003"/>
          </a:xfrm>
        </p:grpSpPr>
        <p:sp>
          <p:nvSpPr>
            <p:cNvPr id="10" name="Rectangle: Rounded Corners 9"/>
            <p:cNvSpPr/>
            <p:nvPr/>
          </p:nvSpPr>
          <p:spPr>
            <a:xfrm>
              <a:off x="16290911" y="2760393"/>
              <a:ext cx="7645838" cy="1306000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6356665" y="3063776"/>
              <a:ext cx="7572727" cy="12756620"/>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 </a:t>
              </a:r>
              <a:r>
                <a:rPr lang="en-US" altLang="zh-CN" sz="2400" dirty="0">
                  <a:latin typeface="Times" panose="02020603050405020304" pitchFamily="18" charset="0"/>
                  <a:cs typeface="Times" panose="02020603050405020304" pitchFamily="18" charset="0"/>
                </a:rPr>
                <a:t>FOODIT </a:t>
              </a:r>
              <a:r>
                <a:rPr lang="zh-CN" altLang="en-US" sz="2400" dirty="0">
                  <a:latin typeface="Times" panose="02020603050405020304" pitchFamily="18" charset="0"/>
                  <a:cs typeface="Times" panose="02020603050405020304" pitchFamily="18" charset="0"/>
                </a:rPr>
                <a:t>机器人是一个综合系统，集成了硬件（各种传感器）和软件（移动应用程序和网络应用程序），以执行导航路径、下单、识别个人和送餐等任务。</a:t>
              </a:r>
              <a:endParaRPr lang="en-US" sz="2400" b="1"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 </a:t>
              </a:r>
              <a:r>
                <a:rPr lang="en-US" altLang="zh-CN" sz="2000" b="1" dirty="0">
                  <a:solidFill>
                    <a:srgbClr val="FF0000"/>
                  </a:solidFill>
                  <a:latin typeface="Times" panose="02020603050405020304" pitchFamily="18" charset="0"/>
                  <a:cs typeface="Times" panose="02020603050405020304" pitchFamily="18" charset="0"/>
                </a:rPr>
                <a:t>A. </a:t>
              </a:r>
              <a:r>
                <a:rPr lang="zh-CN" altLang="en-US" sz="2000" b="1" dirty="0">
                  <a:solidFill>
                    <a:srgbClr val="FF0000"/>
                  </a:solidFill>
                  <a:latin typeface="Times" panose="02020603050405020304" pitchFamily="18" charset="0"/>
                  <a:cs typeface="Times" panose="02020603050405020304" pitchFamily="18" charset="0"/>
                </a:rPr>
                <a:t>机器人硬件系统</a:t>
              </a:r>
            </a:p>
            <a:p>
              <a:r>
                <a:rPr lang="zh-CN" altLang="en-US" sz="2000" b="1" dirty="0">
                  <a:solidFill>
                    <a:srgbClr val="FF0000"/>
                  </a:solidFill>
                  <a:latin typeface="Times" panose="02020603050405020304" pitchFamily="18" charset="0"/>
                  <a:cs typeface="Times" panose="02020603050405020304" pitchFamily="18" charset="0"/>
                </a:rPr>
                <a:t> 结构：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机器人配备四个车轮（</a:t>
              </a:r>
              <a:r>
                <a:rPr lang="en-US" altLang="zh-CN" sz="2000" dirty="0">
                  <a:latin typeface="Times" panose="02020603050405020304" pitchFamily="18" charset="0"/>
                  <a:cs typeface="Times" panose="02020603050405020304" pitchFamily="18" charset="0"/>
                </a:rPr>
                <a:t>4WD</a:t>
              </a:r>
              <a:r>
                <a:rPr lang="zh-CN" altLang="en-US" sz="2000" dirty="0">
                  <a:latin typeface="Times" panose="02020603050405020304" pitchFamily="18" charset="0"/>
                  <a:cs typeface="Times" panose="02020603050405020304" pitchFamily="18" charset="0"/>
                </a:rPr>
                <a:t>）和一个具有四自由度（</a:t>
              </a:r>
              <a:r>
                <a:rPr lang="en-US" altLang="zh-CN" sz="2000" dirty="0">
                  <a:latin typeface="Times" panose="02020603050405020304" pitchFamily="18" charset="0"/>
                  <a:cs typeface="Times" panose="02020603050405020304" pitchFamily="18" charset="0"/>
                </a:rPr>
                <a:t>4 DOF</a:t>
              </a:r>
              <a:r>
                <a:rPr lang="zh-CN" altLang="en-US" sz="2000" dirty="0">
                  <a:latin typeface="Times" panose="02020603050405020304" pitchFamily="18" charset="0"/>
                  <a:cs typeface="Times" panose="02020603050405020304" pitchFamily="18" charset="0"/>
                </a:rPr>
                <a:t>）的机械臂。</a:t>
              </a:r>
              <a:r>
                <a:rPr lang="en-US" altLang="zh-CN" sz="2000" dirty="0">
                  <a:latin typeface="Times" panose="02020603050405020304" pitchFamily="18" charset="0"/>
                  <a:cs typeface="Times" panose="02020603050405020304" pitchFamily="18" charset="0"/>
                </a:rPr>
                <a:t>Vision Camera 1</a:t>
              </a:r>
              <a:r>
                <a:rPr lang="zh-CN" altLang="en-US" sz="2000" dirty="0">
                  <a:latin typeface="Times" panose="02020603050405020304" pitchFamily="18" charset="0"/>
                  <a:cs typeface="Times" panose="02020603050405020304" pitchFamily="18" charset="0"/>
                </a:rPr>
                <a:t>用于用户输入，</a:t>
              </a:r>
              <a:r>
                <a:rPr lang="en-US" altLang="zh-CN" sz="2000" dirty="0">
                  <a:latin typeface="Times" panose="02020603050405020304" pitchFamily="18" charset="0"/>
                  <a:cs typeface="Times" panose="02020603050405020304" pitchFamily="18" charset="0"/>
                </a:rPr>
                <a:t>Pixy Camera 2</a:t>
              </a:r>
              <a:r>
                <a:rPr lang="zh-CN" altLang="en-US" sz="2000" dirty="0">
                  <a:latin typeface="Times" panose="02020603050405020304" pitchFamily="18" charset="0"/>
                  <a:cs typeface="Times" panose="02020603050405020304" pitchFamily="18" charset="0"/>
                </a:rPr>
                <a:t>用于用户验证。</a:t>
              </a:r>
            </a:p>
            <a:p>
              <a:r>
                <a:rPr lang="zh-CN" altLang="en-US" sz="2000" b="1" dirty="0">
                  <a:solidFill>
                    <a:srgbClr val="FF0000"/>
                  </a:solidFill>
                  <a:latin typeface="Times" panose="02020603050405020304" pitchFamily="18" charset="0"/>
                  <a:cs typeface="Times" panose="02020603050405020304" pitchFamily="18" charset="0"/>
                </a:rPr>
                <a:t> 组件：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主要组件包括车身移动马达、用户交互、处理器、传感器、食品分配器和电源键。</a:t>
              </a:r>
            </a:p>
            <a:p>
              <a:r>
                <a:rPr lang="zh-CN" altLang="en-US" sz="2000" b="1" dirty="0">
                  <a:solidFill>
                    <a:srgbClr val="FF0000"/>
                  </a:solidFill>
                  <a:latin typeface="Times" panose="02020603050405020304" pitchFamily="18" charset="0"/>
                  <a:cs typeface="Times" panose="02020603050405020304" pitchFamily="18" charset="0"/>
                </a:rPr>
                <a:t> 处理器：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系统使用三个</a:t>
              </a:r>
              <a:r>
                <a:rPr lang="en-US" altLang="zh-CN" sz="2000" dirty="0">
                  <a:latin typeface="Times" panose="02020603050405020304" pitchFamily="18" charset="0"/>
                  <a:cs typeface="Times" panose="02020603050405020304" pitchFamily="18" charset="0"/>
                </a:rPr>
                <a:t>CPU</a:t>
              </a:r>
              <a:r>
                <a:rPr lang="zh-CN" altLang="en-US" sz="2000" dirty="0">
                  <a:latin typeface="Times" panose="02020603050405020304" pitchFamily="18" charset="0"/>
                  <a:cs typeface="Times" panose="02020603050405020304" pitchFamily="18" charset="0"/>
                </a:rPr>
                <a:t>（</a:t>
              </a:r>
              <a:r>
                <a:rPr lang="en-US" altLang="zh-CN" sz="2000" dirty="0">
                  <a:latin typeface="Times" panose="02020603050405020304" pitchFamily="18" charset="0"/>
                  <a:cs typeface="Times" panose="02020603050405020304" pitchFamily="18" charset="0"/>
                </a:rPr>
                <a:t>Raspberry Pi</a:t>
              </a:r>
              <a:r>
                <a:rPr lang="zh-CN" altLang="en-US" sz="2000" dirty="0">
                  <a:latin typeface="Times" panose="02020603050405020304" pitchFamily="18" charset="0"/>
                  <a:cs typeface="Times" panose="02020603050405020304" pitchFamily="18" charset="0"/>
                </a:rPr>
                <a:t>、</a:t>
              </a:r>
              <a:r>
                <a:rPr lang="en-US" altLang="zh-CN" sz="2000" dirty="0">
                  <a:latin typeface="Times" panose="02020603050405020304" pitchFamily="18" charset="0"/>
                  <a:cs typeface="Times" panose="02020603050405020304" pitchFamily="18" charset="0"/>
                </a:rPr>
                <a:t>Arduino Mega</a:t>
              </a:r>
              <a:r>
                <a:rPr lang="zh-CN" altLang="en-US" sz="2000" dirty="0">
                  <a:latin typeface="Times" panose="02020603050405020304" pitchFamily="18" charset="0"/>
                  <a:cs typeface="Times" panose="02020603050405020304" pitchFamily="18" charset="0"/>
                </a:rPr>
                <a:t>和</a:t>
              </a:r>
              <a:r>
                <a:rPr lang="en-US" altLang="zh-CN" sz="2000" dirty="0">
                  <a:latin typeface="Times" panose="02020603050405020304" pitchFamily="18" charset="0"/>
                  <a:cs typeface="Times" panose="02020603050405020304" pitchFamily="18" charset="0"/>
                </a:rPr>
                <a:t>WeMo's</a:t>
              </a:r>
              <a:r>
                <a:rPr lang="zh-CN" altLang="en-US" sz="2000" dirty="0">
                  <a:latin typeface="Times" panose="02020603050405020304" pitchFamily="18" charset="0"/>
                  <a:cs typeface="Times" panose="02020603050405020304" pitchFamily="18" charset="0"/>
                </a:rPr>
                <a:t>）进行多任务处理和高效协调。处理器</a:t>
              </a:r>
              <a:r>
                <a:rPr lang="en-US" altLang="zh-CN" sz="2000" dirty="0">
                  <a:latin typeface="Times" panose="02020603050405020304" pitchFamily="18" charset="0"/>
                  <a:cs typeface="Times" panose="02020603050405020304" pitchFamily="18" charset="0"/>
                </a:rPr>
                <a:t>1</a:t>
              </a:r>
              <a:r>
                <a:rPr lang="zh-CN" altLang="en-US" sz="2000" dirty="0">
                  <a:latin typeface="Times" panose="02020603050405020304" pitchFamily="18" charset="0"/>
                  <a:cs typeface="Times" panose="02020603050405020304" pitchFamily="18" charset="0"/>
                </a:rPr>
                <a:t>负责移动和避障，处理器</a:t>
              </a:r>
              <a:r>
                <a:rPr lang="en-US" altLang="zh-CN" sz="2000" dirty="0">
                  <a:latin typeface="Times" panose="02020603050405020304" pitchFamily="18" charset="0"/>
                  <a:cs typeface="Times" panose="02020603050405020304" pitchFamily="18" charset="0"/>
                </a:rPr>
                <a:t>2</a:t>
              </a:r>
              <a:r>
                <a:rPr lang="zh-CN" altLang="en-US" sz="2000" dirty="0">
                  <a:latin typeface="Times" panose="02020603050405020304" pitchFamily="18" charset="0"/>
                  <a:cs typeface="Times" panose="02020603050405020304" pitchFamily="18" charset="0"/>
                </a:rPr>
                <a:t>管理</a:t>
              </a:r>
              <a:r>
                <a:rPr lang="en-US" altLang="zh-CN" sz="2000" dirty="0">
                  <a:latin typeface="Times" panose="02020603050405020304" pitchFamily="18" charset="0"/>
                  <a:cs typeface="Times" panose="02020603050405020304" pitchFamily="18" charset="0"/>
                </a:rPr>
                <a:t>Pixy Cam</a:t>
              </a:r>
              <a:r>
                <a:rPr lang="zh-CN" altLang="en-US" sz="2000" dirty="0">
                  <a:latin typeface="Times" panose="02020603050405020304" pitchFamily="18" charset="0"/>
                  <a:cs typeface="Times" panose="02020603050405020304" pitchFamily="18" charset="0"/>
                </a:rPr>
                <a:t>和机械臂，处理器</a:t>
              </a:r>
              <a:r>
                <a:rPr lang="en-US" altLang="zh-CN" sz="2000" dirty="0">
                  <a:latin typeface="Times" panose="02020603050405020304" pitchFamily="18" charset="0"/>
                  <a:cs typeface="Times" panose="02020603050405020304" pitchFamily="18" charset="0"/>
                </a:rPr>
                <a:t>3</a:t>
              </a:r>
              <a:r>
                <a:rPr lang="zh-CN" altLang="en-US" sz="2000" dirty="0">
                  <a:latin typeface="Times" panose="02020603050405020304" pitchFamily="18" charset="0"/>
                  <a:cs typeface="Times" panose="02020603050405020304" pitchFamily="18" charset="0"/>
                </a:rPr>
                <a:t>连接移动应用程序和网页。</a:t>
              </a:r>
              <a:r>
                <a:rPr lang="en-US" altLang="zh-CN" sz="2000" dirty="0">
                  <a:latin typeface="Times" panose="02020603050405020304" pitchFamily="18" charset="0"/>
                  <a:cs typeface="Times" panose="02020603050405020304" pitchFamily="18" charset="0"/>
                </a:rPr>
                <a:t>Raspberry Pi</a:t>
              </a:r>
              <a:r>
                <a:rPr lang="zh-CN" altLang="en-US" sz="2000" dirty="0">
                  <a:latin typeface="Times" panose="02020603050405020304" pitchFamily="18" charset="0"/>
                  <a:cs typeface="Times" panose="02020603050405020304" pitchFamily="18" charset="0"/>
                </a:rPr>
                <a:t>作为主处理器和通信枢纽。</a:t>
              </a:r>
              <a:endParaRPr lang="en-US" sz="2000" dirty="0">
                <a:latin typeface="Times" panose="02020603050405020304" pitchFamily="18" charset="0"/>
                <a:cs typeface="Times" panose="02020603050405020304" pitchFamily="18" charset="0"/>
              </a:endParaRPr>
            </a:p>
            <a:p>
              <a:endParaRPr lang="en-US" altLang="zh-CN" sz="2000" b="1" dirty="0">
                <a:solidFill>
                  <a:srgbClr val="FF0000"/>
                </a:solidFill>
                <a:latin typeface="Times" panose="02020603050405020304" pitchFamily="18" charset="0"/>
                <a:cs typeface="Times" panose="02020603050405020304" pitchFamily="18" charset="0"/>
              </a:endParaRPr>
            </a:p>
            <a:p>
              <a:r>
                <a:rPr lang="en-US" altLang="zh-CN" sz="2000" b="1" dirty="0">
                  <a:solidFill>
                    <a:srgbClr val="FF0000"/>
                  </a:solidFill>
                  <a:latin typeface="Times" panose="02020603050405020304" pitchFamily="18" charset="0"/>
                  <a:cs typeface="Times" panose="02020603050405020304" pitchFamily="18" charset="0"/>
                </a:rPr>
                <a:t>B. </a:t>
              </a:r>
              <a:r>
                <a:rPr lang="zh-CN" altLang="en-US" sz="2000" b="1" dirty="0">
                  <a:solidFill>
                    <a:srgbClr val="FF0000"/>
                  </a:solidFill>
                  <a:latin typeface="Times" panose="02020603050405020304" pitchFamily="18" charset="0"/>
                  <a:cs typeface="Times" panose="02020603050405020304" pitchFamily="18" charset="0"/>
                </a:rPr>
                <a:t>机器人软件系统</a:t>
              </a:r>
              <a:endParaRPr lang="en-US" sz="2000" dirty="0">
                <a:latin typeface="Times" panose="02020603050405020304" pitchFamily="18" charset="0"/>
                <a:cs typeface="Times" panose="02020603050405020304" pitchFamily="18" charset="0"/>
              </a:endParaRPr>
            </a:p>
            <a:p>
              <a:pPr indent="-342900">
                <a:buFont typeface="Arial" panose="020B0604020202020204" pitchFamily="34" charset="0"/>
                <a:buChar char="•"/>
              </a:pPr>
              <a:r>
                <a:rPr lang="zh-CN" altLang="en-US" sz="2000" b="1" dirty="0">
                  <a:solidFill>
                    <a:srgbClr val="002060"/>
                  </a:solidFill>
                  <a:latin typeface="Times" panose="02020603050405020304" pitchFamily="18" charset="0"/>
                  <a:cs typeface="Times" panose="02020603050405020304" pitchFamily="18" charset="0"/>
                </a:rPr>
                <a:t>移动应用程序：使用</a:t>
              </a:r>
              <a:r>
                <a:rPr lang="en-US" sz="2000" b="1" dirty="0">
                  <a:solidFill>
                    <a:srgbClr val="002060"/>
                  </a:solidFill>
                  <a:latin typeface="Times" panose="02020603050405020304" pitchFamily="18" charset="0"/>
                  <a:cs typeface="Times" panose="02020603050405020304" pitchFamily="18" charset="0"/>
                </a:rPr>
                <a:t>MIT App Inventor</a:t>
              </a:r>
              <a:r>
                <a:rPr lang="zh-CN" altLang="en-US" sz="2000" b="1" dirty="0">
                  <a:solidFill>
                    <a:srgbClr val="002060"/>
                  </a:solidFill>
                  <a:latin typeface="Times" panose="02020603050405020304" pitchFamily="18" charset="0"/>
                  <a:cs typeface="Times" panose="02020603050405020304" pitchFamily="18" charset="0"/>
                </a:rPr>
                <a:t>开发，包含以下功能：</a:t>
              </a:r>
              <a:endParaRPr lang="en-US"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Login Page</a:t>
              </a:r>
              <a:r>
                <a:rPr lang="en-US" sz="2000" dirty="0">
                  <a:latin typeface="Times" panose="02020603050405020304" pitchFamily="18" charset="0"/>
                  <a:cs typeface="Times" panose="02020603050405020304" pitchFamily="18" charset="0"/>
                </a:rPr>
                <a:t>: </a:t>
              </a:r>
              <a:r>
                <a:rPr lang="zh-CN" altLang="en-US" sz="2000" dirty="0"/>
                <a:t>用户认证。</a:t>
              </a:r>
              <a:r>
                <a:rPr lang="en-US" sz="2000" dirty="0">
                  <a:latin typeface="Times" panose="02020603050405020304" pitchFamily="18" charset="0"/>
                  <a:cs typeface="Times" panose="02020603050405020304" pitchFamily="18" charset="0"/>
                </a:rPr>
                <a:t>.</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Order Pages</a:t>
              </a:r>
              <a:r>
                <a:rPr lang="en-US" sz="2000" dirty="0">
                  <a:latin typeface="Times" panose="02020603050405020304" pitchFamily="18" charset="0"/>
                  <a:cs typeface="Times" panose="02020603050405020304" pitchFamily="18" charset="0"/>
                </a:rPr>
                <a:t>: </a:t>
              </a:r>
              <a:r>
                <a:rPr lang="zh-CN" altLang="en-US" sz="2000" dirty="0"/>
                <a:t>食物选择和反馈。</a:t>
              </a:r>
              <a:endParaRPr lang="en-US"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User Selection Data Page</a:t>
              </a:r>
              <a:r>
                <a:rPr lang="en-US" sz="2000" dirty="0">
                  <a:latin typeface="Times" panose="02020603050405020304" pitchFamily="18" charset="0"/>
                  <a:cs typeface="Times" panose="02020603050405020304" pitchFamily="18" charset="0"/>
                </a:rPr>
                <a:t>: </a:t>
              </a:r>
              <a:r>
                <a:rPr lang="zh-CN" altLang="en-US" sz="2000" dirty="0"/>
                <a:t>显示已选择的食物项目并为送餐分配颜色代码。</a:t>
              </a:r>
              <a:r>
                <a:rPr lang="en-US" sz="2000" dirty="0">
                  <a:latin typeface="Times" panose="02020603050405020304" pitchFamily="18" charset="0"/>
                  <a:cs typeface="Times" panose="02020603050405020304" pitchFamily="18" charset="0"/>
                </a:rPr>
                <a:t>.</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SETINPAGE Procedure</a:t>
              </a:r>
              <a:r>
                <a:rPr lang="en-US" sz="2000" dirty="0">
                  <a:latin typeface="Times" panose="02020603050405020304" pitchFamily="18" charset="0"/>
                  <a:cs typeface="Times" panose="02020603050405020304" pitchFamily="18" charset="0"/>
                </a:rPr>
                <a:t>: </a:t>
              </a:r>
              <a:r>
                <a:rPr lang="zh-CN" altLang="en-US" sz="2000" dirty="0"/>
                <a:t>建立与</a:t>
              </a:r>
              <a:r>
                <a:rPr lang="en-US" altLang="zh-CN" sz="2000" dirty="0"/>
                <a:t>WEMOS</a:t>
              </a:r>
              <a:r>
                <a:rPr lang="zh-CN" altLang="en-US" sz="2000" dirty="0"/>
                <a:t>板的连接，用于</a:t>
              </a:r>
              <a:r>
                <a:rPr lang="en-US" altLang="zh-CN" sz="2000" dirty="0"/>
                <a:t>Web</a:t>
              </a:r>
              <a:r>
                <a:rPr lang="zh-CN" altLang="en-US" sz="2000" dirty="0"/>
                <a:t>服务器设置。</a:t>
              </a:r>
              <a:endParaRPr lang="en-US"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Robot Control Procedure</a:t>
              </a:r>
              <a:r>
                <a:rPr lang="en-US" sz="2000" dirty="0">
                  <a:latin typeface="Times" panose="02020603050405020304" pitchFamily="18" charset="0"/>
                  <a:cs typeface="Times" panose="02020603050405020304" pitchFamily="18" charset="0"/>
                </a:rPr>
                <a:t>: </a:t>
              </a:r>
              <a:r>
                <a:rPr lang="zh-CN" altLang="en-US" sz="2000" dirty="0"/>
                <a:t>通过</a:t>
              </a:r>
              <a:r>
                <a:rPr lang="en-US" altLang="zh-CN" sz="2000" dirty="0"/>
                <a:t>Web</a:t>
              </a:r>
              <a:r>
                <a:rPr lang="zh-CN" altLang="en-US" sz="2000" dirty="0"/>
                <a:t>界面管理机器人的操作。</a:t>
              </a:r>
              <a:endParaRPr lang="en-US"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DATAUPDATE Procedure</a:t>
              </a:r>
              <a:r>
                <a:rPr lang="en-US" sz="2000" dirty="0">
                  <a:latin typeface="Times" panose="02020603050405020304" pitchFamily="18" charset="0"/>
                  <a:cs typeface="Times" panose="02020603050405020304" pitchFamily="18" charset="0"/>
                </a:rPr>
                <a:t>: </a:t>
              </a:r>
              <a:r>
                <a:rPr lang="zh-CN" altLang="en-US" sz="2000" dirty="0"/>
                <a:t>使用</a:t>
              </a:r>
              <a:r>
                <a:rPr lang="en-US" altLang="zh-CN" sz="2000" dirty="0"/>
                <a:t>JSON</a:t>
              </a:r>
              <a:r>
                <a:rPr lang="zh-CN" altLang="en-US" sz="2000" dirty="0"/>
                <a:t>格式将数据上传到服务器。</a:t>
              </a:r>
              <a:endParaRPr lang="en-US" altLang="zh-CN" sz="2000" dirty="0"/>
            </a:p>
            <a:p>
              <a:pPr marL="742950" lvl="1" indent="-285750">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latin typeface="Times" panose="02020603050405020304" pitchFamily="18" charset="0"/>
                  <a:cs typeface="Times" panose="02020603050405020304" pitchFamily="18" charset="0"/>
                </a:rPr>
                <a:t>Web Application</a:t>
              </a:r>
              <a:r>
                <a:rPr lang="en-US" sz="2000" dirty="0">
                  <a:latin typeface="Times" panose="02020603050405020304" pitchFamily="18" charset="0"/>
                  <a:cs typeface="Times" panose="02020603050405020304" pitchFamily="18" charset="0"/>
                </a:rPr>
                <a:t>:  </a:t>
              </a:r>
              <a:r>
                <a:rPr lang="zh-CN" altLang="en-US" sz="2000" dirty="0"/>
                <a:t>通过以下页面增强系统管理：应用程序下载、摄像头控制、主视图、反馈、订单管理和数据导出。</a:t>
              </a:r>
              <a:r>
                <a:rPr lang="en-US" altLang="zh-CN" sz="2000" dirty="0"/>
                <a:t>MySQL</a:t>
              </a:r>
              <a:r>
                <a:rPr lang="zh-CN" altLang="en-US" sz="2000" dirty="0"/>
                <a:t>数据库管理用户订单和反馈。连接到树莓派的由</a:t>
              </a:r>
              <a:r>
                <a:rPr lang="en-US" altLang="zh-CN" sz="2000" dirty="0"/>
                <a:t>Arduino</a:t>
              </a:r>
              <a:r>
                <a:rPr lang="zh-CN" altLang="en-US" sz="2000" dirty="0"/>
                <a:t>控制的</a:t>
              </a:r>
              <a:r>
                <a:rPr lang="en-US" altLang="zh-CN" sz="2000" dirty="0"/>
                <a:t>USB</a:t>
              </a:r>
              <a:r>
                <a:rPr lang="zh-CN" altLang="en-US" sz="2000" dirty="0"/>
                <a:t>摄像头捕捉并上传图像，促进食物准备和送达。</a:t>
              </a:r>
              <a:endParaRPr lang="en-US" sz="2000" dirty="0">
                <a:latin typeface="Times" panose="02020603050405020304" pitchFamily="18" charset="0"/>
                <a:cs typeface="Times" panose="02020603050405020304" pitchFamily="18" charset="0"/>
              </a:endParaRPr>
            </a:p>
          </p:txBody>
        </p:sp>
      </p:gr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34767" y="29170554"/>
            <a:ext cx="10511692" cy="14375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961175" y="29214719"/>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250014" y="29297681"/>
            <a:ext cx="982255" cy="108633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808596" y="169482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459434" y="29646988"/>
            <a:ext cx="830350" cy="83035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617649" y="10475841"/>
            <a:ext cx="12955985" cy="4331090"/>
            <a:chOff x="203315" y="13729758"/>
            <a:chExt cx="13507512" cy="4494551"/>
          </a:xfrm>
        </p:grpSpPr>
        <p:pic>
          <p:nvPicPr>
            <p:cNvPr id="3" name="Picture 2" descr="A diagram of a machine&#10;&#10;Description automatically generated"/>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315" y="13729758"/>
              <a:ext cx="7246563" cy="4494551"/>
            </a:xfrm>
            <a:prstGeom prst="rect">
              <a:avLst/>
            </a:prstGeom>
          </p:spPr>
        </p:pic>
        <p:pic>
          <p:nvPicPr>
            <p:cNvPr id="6" name="Picture 5" descr="A screenshot of a computer&#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0944" y="13742439"/>
              <a:ext cx="6179883" cy="4296823"/>
            </a:xfrm>
            <a:prstGeom prst="rect">
              <a:avLst/>
            </a:prstGeom>
          </p:spPr>
        </p:pic>
      </p:grpSp>
      <p:pic>
        <p:nvPicPr>
          <p:cNvPr id="9" name="Picture 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86" y="20691279"/>
            <a:ext cx="7476636" cy="2103738"/>
          </a:xfrm>
          <a:prstGeom prst="rect">
            <a:avLst/>
          </a:prstGeom>
        </p:spPr>
      </p:pic>
      <p:pic>
        <p:nvPicPr>
          <p:cNvPr id="19" name="Picture 18" descr="A group of graphs showing different types of lines&#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30743" y="20449309"/>
            <a:ext cx="5084666" cy="2605583"/>
          </a:xfrm>
          <a:prstGeom prst="rect">
            <a:avLst/>
          </a:prstGeom>
        </p:spPr>
      </p:pic>
      <p:pic>
        <p:nvPicPr>
          <p:cNvPr id="27" name="Picture 26" descr="A collage of graphs&#10;&#10;Description automatically generate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2264" y="15095772"/>
            <a:ext cx="5084666" cy="5079407"/>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082" y="15118034"/>
            <a:ext cx="7630119" cy="5277498"/>
          </a:xfrm>
          <a:prstGeom prst="rect">
            <a:avLst/>
          </a:prstGeom>
        </p:spPr>
      </p:pic>
      <p:pic>
        <p:nvPicPr>
          <p:cNvPr id="53" name="Picture 52"/>
          <p:cNvPicPr>
            <a:picLocks noChangeAspect="1"/>
          </p:cNvPicPr>
          <p:nvPr/>
        </p:nvPicPr>
        <p:blipFill rotWithShape="1">
          <a:blip r:embed="rId11"/>
          <a:srcRect r="7888"/>
          <a:stretch>
            <a:fillRect/>
          </a:stretch>
        </p:blipFill>
        <p:spPr>
          <a:xfrm>
            <a:off x="12378688" y="29140771"/>
            <a:ext cx="1435398" cy="1467375"/>
          </a:xfrm>
          <a:prstGeom prst="rect">
            <a:avLst/>
          </a:prstGeom>
        </p:spPr>
      </p:pic>
      <p:sp>
        <p:nvSpPr>
          <p:cNvPr id="55" name="TextBox 54"/>
          <p:cNvSpPr txBox="1"/>
          <p:nvPr/>
        </p:nvSpPr>
        <p:spPr>
          <a:xfrm>
            <a:off x="1168812" y="29676126"/>
            <a:ext cx="9707545" cy="707886"/>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r>
              <a:rPr lang="en-US" dirty="0"/>
              <a:t>Moshayedi, A. J., Roy, A. S., Liao, L., Khan, A. S., </a:t>
            </a:r>
            <a:r>
              <a:rPr lang="en-US" dirty="0" err="1"/>
              <a:t>Kolahdooz</a:t>
            </a:r>
            <a:r>
              <a:rPr lang="en-US" dirty="0"/>
              <a:t>, A., &amp; </a:t>
            </a:r>
            <a:r>
              <a:rPr lang="en-US" dirty="0" err="1"/>
              <a:t>Eftekhari</a:t>
            </a:r>
            <a:r>
              <a:rPr lang="en-US" dirty="0"/>
              <a:t>, A. (2024). Design and Development of FOODIEBOT Robot: From Simulation to Design. IEEE Access.</a:t>
            </a:r>
          </a:p>
        </p:txBody>
      </p:sp>
      <p:sp>
        <p:nvSpPr>
          <p:cNvPr id="131" name="Text Box 133"/>
          <p:cNvSpPr txBox="1">
            <a:spLocks noChangeArrowheads="1"/>
          </p:cNvSpPr>
          <p:nvPr/>
        </p:nvSpPr>
        <p:spPr bwMode="auto">
          <a:xfrm>
            <a:off x="877432" y="23330407"/>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73493" y="23258857"/>
            <a:ext cx="767583" cy="92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rot="16200000">
            <a:off x="-10721006" y="12550112"/>
            <a:ext cx="25559662" cy="4117641"/>
          </a:xfrm>
          <a:prstGeom prst="rect">
            <a:avLst/>
          </a:prstGeom>
          <a:solidFill>
            <a:srgbClr val="D0E3F3"/>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Text Box 121"/>
          <p:cNvSpPr txBox="1">
            <a:spLocks noChangeArrowheads="1"/>
          </p:cNvSpPr>
          <p:nvPr/>
        </p:nvSpPr>
        <p:spPr bwMode="auto">
          <a:xfrm>
            <a:off x="114300" y="6919913"/>
            <a:ext cx="3980355" cy="738663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en-US" dirty="0"/>
              <a:t>Click here to insert your Abstract text. Type it in or copy and paste from your Word document or other source.</a:t>
            </a:r>
          </a:p>
          <a:p>
            <a:endParaRPr lang="en-US" altLang="en-US" dirty="0"/>
          </a:p>
          <a:p>
            <a:r>
              <a:rPr lang="en-US" altLang="en-US" dirty="0"/>
              <a:t>This text box will automatically re-size to your text.</a:t>
            </a:r>
          </a:p>
          <a:p>
            <a:endParaRPr lang="en-US" altLang="en-US" dirty="0"/>
          </a:p>
          <a:p>
            <a:r>
              <a:rPr lang="en-US" altLang="en-US" dirty="0"/>
              <a:t>To change the background color of this text box: Double-click near the edge to open the Format tool, select ‘Colors and Lines’, and change the fill color to whatever you like.</a:t>
            </a:r>
          </a:p>
          <a:p>
            <a:endParaRPr lang="en-US" altLang="en-US" dirty="0"/>
          </a:p>
          <a:p>
            <a:r>
              <a:rPr lang="en-US" altLang="en-US" dirty="0"/>
              <a:t>To change the font style of this text box: Click on the border once to highlight the entire text box, then select a different font or font size that suits you. This text is in Arial 22pt and is easily readable up to 3 feet away in a 24x48 poster, and up to 6 feet away in a 48x96 poster (file printed at 200%).</a:t>
            </a:r>
          </a:p>
        </p:txBody>
      </p:sp>
      <p:sp>
        <p:nvSpPr>
          <p:cNvPr id="51" name="Text Box 182"/>
          <p:cNvSpPr txBox="1">
            <a:spLocks noChangeArrowheads="1"/>
          </p:cNvSpPr>
          <p:nvPr/>
        </p:nvSpPr>
        <p:spPr bwMode="auto">
          <a:xfrm>
            <a:off x="114300" y="6328077"/>
            <a:ext cx="2743880" cy="75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ABSTRACT</a:t>
            </a:r>
          </a:p>
        </p:txBody>
      </p:sp>
      <p:sp>
        <p:nvSpPr>
          <p:cNvPr id="58" name="Text Box 129"/>
          <p:cNvSpPr txBox="1">
            <a:spLocks noChangeArrowheads="1"/>
          </p:cNvSpPr>
          <p:nvPr/>
        </p:nvSpPr>
        <p:spPr bwMode="auto">
          <a:xfrm>
            <a:off x="4268685" y="2998738"/>
            <a:ext cx="9736240" cy="408158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US" dirty="0"/>
          </a:p>
          <a:p>
            <a:r>
              <a:rPr lang="en-US" altLang="en-US" dirty="0"/>
              <a:t>To have the box automatically re-size to your text: Double-click near the edge to open the Format tool, and select ‘Text Box’, then check “Resize AutoShape to Fit Text”.</a:t>
            </a:r>
          </a:p>
          <a:p>
            <a:endParaRPr lang="en-US" altLang="en-US" dirty="0"/>
          </a:p>
          <a:p>
            <a:r>
              <a:rPr lang="en-US" altLang="en-US" dirty="0"/>
              <a:t>To change the background color of this text box: Double-click near the edge to open the Format tool, select ‘Colors and Lines’, and change the fill color to whatever you like. </a:t>
            </a:r>
          </a:p>
          <a:p>
            <a:endParaRPr lang="en-US" altLang="en-US" dirty="0"/>
          </a:p>
          <a:p>
            <a:r>
              <a:rPr lang="en-US" altLang="en-U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61" name="Text Box 129"/>
          <p:cNvSpPr txBox="1">
            <a:spLocks noChangeArrowheads="1"/>
          </p:cNvSpPr>
          <p:nvPr/>
        </p:nvSpPr>
        <p:spPr bwMode="auto">
          <a:xfrm>
            <a:off x="4212624" y="14611349"/>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US" dirty="0"/>
          </a:p>
          <a:p>
            <a:r>
              <a:rPr lang="en-US" altLang="en-US" dirty="0"/>
              <a:t>To have the box automatically re-size to your text: Double-click near the edge to open the Format tool, and select ‘Text Box’, then check “Resize AutoShape to Fit Text”.</a:t>
            </a:r>
          </a:p>
          <a:p>
            <a:endParaRPr lang="en-US" altLang="en-US" dirty="0"/>
          </a:p>
          <a:p>
            <a:r>
              <a:rPr lang="en-US" altLang="en-US" dirty="0"/>
              <a:t>To change the background color of this text box: Double-click near the edge to open the Format tool, select ‘Colors and Lines’, and change the fill color to whatever you like. </a:t>
            </a:r>
          </a:p>
          <a:p>
            <a:endParaRPr lang="en-US" altLang="en-US" dirty="0"/>
          </a:p>
          <a:p>
            <a:r>
              <a:rPr lang="en-US" altLang="en-U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5" name="Text Box 129"/>
          <p:cNvSpPr txBox="1">
            <a:spLocks noChangeArrowheads="1"/>
          </p:cNvSpPr>
          <p:nvPr/>
        </p:nvSpPr>
        <p:spPr bwMode="auto">
          <a:xfrm>
            <a:off x="4231882" y="21493543"/>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Click here to insert your Introduction text. Type it in or copy and paste from your Word document or other source. Click once on the dashed border to highlight then drag the bottom edge up to fit. Or change the font size to fill the box. </a:t>
            </a:r>
          </a:p>
          <a:p>
            <a:endParaRPr lang="en-US" altLang="en-US" dirty="0"/>
          </a:p>
          <a:p>
            <a:r>
              <a:rPr lang="en-US" altLang="en-US" dirty="0"/>
              <a:t>To have the box automatically re-size to your text: Double-click near the edge to open the Format tool, and select ‘Text Box’, then check “Resize AutoShape to Fit Text”.</a:t>
            </a:r>
          </a:p>
          <a:p>
            <a:endParaRPr lang="en-US" altLang="en-US" dirty="0"/>
          </a:p>
          <a:p>
            <a:r>
              <a:rPr lang="en-US" altLang="en-US" dirty="0"/>
              <a:t>To change the background color of this text box: Double-click near the edge to open the Format tool, select ‘Colors and Lines’, and change the fill color to whatever you like. </a:t>
            </a:r>
          </a:p>
          <a:p>
            <a:endParaRPr lang="en-US" altLang="en-US" dirty="0"/>
          </a:p>
          <a:p>
            <a:r>
              <a:rPr lang="en-US" altLang="en-U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p>
        </p:txBody>
      </p:sp>
      <p:sp>
        <p:nvSpPr>
          <p:cNvPr id="11" name="TextBox 10"/>
          <p:cNvSpPr txBox="1"/>
          <p:nvPr/>
        </p:nvSpPr>
        <p:spPr>
          <a:xfrm>
            <a:off x="152400" y="28854400"/>
            <a:ext cx="11087100" cy="1844246"/>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GB" sz="1200" dirty="0"/>
              <a:t>Ferrández-Pastor, Francisco, et al. "Developing ubiquitous sensor network platform using internet of things: Application in precision agriculture." Sensors 16.7 (2016): 1141</a:t>
            </a:r>
            <a:endParaRPr lang="en-US" sz="1200" dirty="0"/>
          </a:p>
          <a:p>
            <a:r>
              <a:rPr lang="en-GB" sz="1200" dirty="0"/>
              <a:t>Gondchawar, Nikesh, and R. S. Kawitkar. "IoT based smart agriculture." International Journal of advanced research in Computer and Communication Engineering 5.6 (2016): 838-842</a:t>
            </a:r>
            <a:endParaRPr lang="en-US" sz="1200" dirty="0"/>
          </a:p>
          <a:p>
            <a:r>
              <a:rPr lang="en-GB" sz="1200" dirty="0"/>
              <a:t>Krishna, K. L., Silver, O., Malende, W. F., &amp; Anuradha, K. (2017). Internet of Things application for implementation of smart agriculture system. 2017 International Conference on I-SMAC (IoT in Social, Mobile, Analytics </a:t>
            </a:r>
            <a:r>
              <a:rPr lang="en-GB" sz="1100" dirty="0"/>
              <a:t>and</a:t>
            </a:r>
            <a:r>
              <a:rPr lang="en-GB" sz="1200" dirty="0"/>
              <a:t> Cloud) (I-SMAC). doi:10.1109/i-smac.2017.8058236</a:t>
            </a:r>
            <a:endParaRPr lang="en-US" sz="1200" dirty="0"/>
          </a:p>
          <a:p>
            <a:r>
              <a:rPr lang="en-GB" sz="1200" dirty="0"/>
              <a:t>P. J. Sarkar and S. Chanagala, “IoT based Digital Agriculture Monitoring System &amp; Their Impact on Optimal Utilization of Resources,” J. Res. Vol., vol. 4, no. 01, pp. 1–4, 2018  </a:t>
            </a:r>
            <a:endParaRPr lang="en-US" sz="1200" dirty="0"/>
          </a:p>
        </p:txBody>
      </p:sp>
      <p:sp>
        <p:nvSpPr>
          <p:cNvPr id="12" name="TextBox 11"/>
          <p:cNvSpPr txBox="1"/>
          <p:nvPr/>
        </p:nvSpPr>
        <p:spPr>
          <a:xfrm>
            <a:off x="11414590" y="28731205"/>
            <a:ext cx="259033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4" name="Group 13"/>
          <p:cNvGrpSpPr/>
          <p:nvPr/>
        </p:nvGrpSpPr>
        <p:grpSpPr>
          <a:xfrm>
            <a:off x="108763" y="27704220"/>
            <a:ext cx="4848357" cy="1124585"/>
            <a:chOff x="0" y="27617860"/>
            <a:chExt cx="4848357" cy="1124585"/>
          </a:xfrm>
        </p:grpSpPr>
        <p:sp>
          <p:nvSpPr>
            <p:cNvPr id="10" name="Text Box 136"/>
            <p:cNvSpPr txBox="1">
              <a:spLocks noChangeArrowheads="1"/>
            </p:cNvSpPr>
            <p:nvPr/>
          </p:nvSpPr>
          <p:spPr bwMode="auto">
            <a:xfrm>
              <a:off x="868002" y="27968689"/>
              <a:ext cx="3980355"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Published result</a:t>
              </a:r>
            </a:p>
          </p:txBody>
        </p:sp>
        <p:pic>
          <p:nvPicPr>
            <p:cNvPr id="1034" name="Picture 10" descr="Result - Free files and folders icons"/>
            <p:cNvPicPr>
              <a:picLocks noChangeAspect="1" noChangeArrowheads="1"/>
            </p:cNvPicPr>
            <p:nvPr/>
          </p:nvPicPr>
          <p:blipFill>
            <a:blip r:embed="rId2"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0" y="27617860"/>
              <a:ext cx="1124585" cy="1124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1414590" y="27856069"/>
            <a:ext cx="2590335" cy="995912"/>
            <a:chOff x="11414590" y="27856069"/>
            <a:chExt cx="2590335" cy="995912"/>
          </a:xfrm>
        </p:grpSpPr>
        <p:pic>
          <p:nvPicPr>
            <p:cNvPr id="1032" name="Picture 8" descr="Is Live Streaming The Next Big Advertising Trend? - Mobile Marketing Watch"/>
            <p:cNvPicPr>
              <a:picLocks noChangeAspect="1" noChangeArrowheads="1"/>
            </p:cNvPicPr>
            <p:nvPr/>
          </p:nvPicPr>
          <p:blipFill>
            <a:blip r:embed="rId3" cstate="print">
              <a:clrChange>
                <a:clrFrom>
                  <a:srgbClr val="F2851E"/>
                </a:clrFrom>
                <a:clrTo>
                  <a:srgbClr val="F2851E">
                    <a:alpha val="0"/>
                  </a:srgbClr>
                </a:clrTo>
              </a:clrChange>
              <a:extLst>
                <a:ext uri="{28A0092B-C50C-407E-A947-70E740481C1C}">
                  <a14:useLocalDpi xmlns:a14="http://schemas.microsoft.com/office/drawing/2010/main" val="0"/>
                </a:ext>
              </a:extLst>
            </a:blip>
            <a:srcRect/>
            <a:stretch>
              <a:fillRect/>
            </a:stretch>
          </p:blipFill>
          <p:spPr bwMode="auto">
            <a:xfrm>
              <a:off x="11414590" y="27856069"/>
              <a:ext cx="1167935" cy="8750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36"/>
            <p:cNvSpPr txBox="1">
              <a:spLocks noChangeArrowheads="1"/>
            </p:cNvSpPr>
            <p:nvPr/>
          </p:nvSpPr>
          <p:spPr bwMode="auto">
            <a:xfrm>
              <a:off x="12582525" y="28110644"/>
              <a:ext cx="1422400"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Video</a:t>
              </a:r>
            </a:p>
          </p:txBody>
        </p:sp>
      </p:grpSp>
      <p:grpSp>
        <p:nvGrpSpPr>
          <p:cNvPr id="16" name="Group 15"/>
          <p:cNvGrpSpPr/>
          <p:nvPr/>
        </p:nvGrpSpPr>
        <p:grpSpPr>
          <a:xfrm>
            <a:off x="3704651" y="20292318"/>
            <a:ext cx="4863832" cy="1415475"/>
            <a:chOff x="3704651" y="20292318"/>
            <a:chExt cx="4863832" cy="1415475"/>
          </a:xfrm>
        </p:grpSpPr>
        <p:sp>
          <p:nvSpPr>
            <p:cNvPr id="55" name="Text Box 134"/>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DISCUSSION</a:t>
              </a:r>
            </a:p>
          </p:txBody>
        </p:sp>
        <p:pic>
          <p:nvPicPr>
            <p:cNvPr id="1038" name="Picture 14" descr="Discussion Icon Graphic by rudezstudio ..."/>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4372946" y="13378675"/>
            <a:ext cx="3341529" cy="1159122"/>
            <a:chOff x="4372946" y="13378675"/>
            <a:chExt cx="3341529" cy="1159122"/>
          </a:xfrm>
        </p:grpSpPr>
        <p:sp>
          <p:nvSpPr>
            <p:cNvPr id="56" name="Text Box 135"/>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p>
          </p:txBody>
        </p:sp>
        <p:pic>
          <p:nvPicPr>
            <p:cNvPr id="1040" name="Picture 16" descr="results&quot; Icon - Download for fre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4268685" y="1767491"/>
            <a:ext cx="4853625" cy="1271966"/>
            <a:chOff x="4268685" y="1767491"/>
            <a:chExt cx="4853625" cy="1271966"/>
          </a:xfrm>
        </p:grpSpPr>
        <p:sp>
          <p:nvSpPr>
            <p:cNvPr id="54" name="Text Box 130"/>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000" dirty="0">
                  <a:latin typeface="Impact" panose="020B0806030902050204" pitchFamily="34" charset="0"/>
                </a:rPr>
                <a:t>INTRODUCTION</a:t>
              </a:r>
            </a:p>
          </p:txBody>
        </p:sp>
        <p:pic>
          <p:nvPicPr>
            <p:cNvPr id="1042" name="Picture 18" descr="Introduction icons for free download | Freepi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a:xfrm>
            <a:off x="12927902" y="30888114"/>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p>
        </p:txBody>
      </p:sp>
      <p:pic>
        <p:nvPicPr>
          <p:cNvPr id="20" name="Picture 19" descr="Diagram&#10;&#10;Description generated with very high confidenc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2946" y="7217585"/>
            <a:ext cx="4786121" cy="3352895"/>
          </a:xfrm>
          <a:prstGeom prst="rect">
            <a:avLst/>
          </a:prstGeom>
        </p:spPr>
      </p:pic>
      <p:pic>
        <p:nvPicPr>
          <p:cNvPr id="21" name="Picture 20"/>
          <p:cNvPicPr/>
          <p:nvPr/>
        </p:nvPicPr>
        <p:blipFill>
          <a:blip r:embed="rId8" cstate="print">
            <a:extLst>
              <a:ext uri="{28A0092B-C50C-407E-A947-70E740481C1C}">
                <a14:useLocalDpi xmlns:a14="http://schemas.microsoft.com/office/drawing/2010/main" val="0"/>
              </a:ext>
            </a:extLst>
          </a:blip>
          <a:stretch>
            <a:fillRect/>
          </a:stretch>
        </p:blipFill>
        <p:spPr>
          <a:xfrm>
            <a:off x="4372946" y="10705970"/>
            <a:ext cx="6166600" cy="2416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297C1-C7CE-B3CC-EC8B-AB912DD12E1C}"/>
            </a:ext>
          </a:extLst>
        </p:cNvPr>
        <p:cNvGrpSpPr/>
        <p:nvPr/>
      </p:nvGrpSpPr>
      <p:grpSpPr>
        <a:xfrm>
          <a:off x="0" y="0"/>
          <a:ext cx="0" cy="0"/>
          <a:chOff x="0" y="0"/>
          <a:chExt cx="0" cy="0"/>
        </a:xfrm>
      </p:grpSpPr>
      <p:sp>
        <p:nvSpPr>
          <p:cNvPr id="8" name="Rectangle: Rounded Corners 69">
            <a:extLst>
              <a:ext uri="{FF2B5EF4-FFF2-40B4-BE49-F238E27FC236}">
                <a16:creationId xmlns:a16="http://schemas.microsoft.com/office/drawing/2014/main" id="{ABE2B78A-89FA-B2DE-A3F9-872766F638CE}"/>
              </a:ext>
            </a:extLst>
          </p:cNvPr>
          <p:cNvSpPr/>
          <p:nvPr/>
        </p:nvSpPr>
        <p:spPr>
          <a:xfrm>
            <a:off x="7262401" y="28678107"/>
            <a:ext cx="2802830" cy="195620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3" name="Rectangle: Rounded Corners 132">
            <a:extLst>
              <a:ext uri="{FF2B5EF4-FFF2-40B4-BE49-F238E27FC236}">
                <a16:creationId xmlns:a16="http://schemas.microsoft.com/office/drawing/2014/main" id="{C2261CBF-FA1C-5A7D-A14A-828BD0D5533C}"/>
              </a:ext>
            </a:extLst>
          </p:cNvPr>
          <p:cNvSpPr/>
          <p:nvPr/>
        </p:nvSpPr>
        <p:spPr>
          <a:xfrm>
            <a:off x="7431111" y="9988875"/>
            <a:ext cx="6581782" cy="103885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0C11D10-377B-9489-C1F4-48DB36DED1CD}"/>
              </a:ext>
            </a:extLst>
          </p:cNvPr>
          <p:cNvSpPr txBox="1"/>
          <p:nvPr/>
        </p:nvSpPr>
        <p:spPr>
          <a:xfrm>
            <a:off x="1865796" y="156516"/>
            <a:ext cx="9498430" cy="1384995"/>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novel IoT-enabled portable, secure automatic</a:t>
            </a:r>
          </a:p>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self-lecture attendance system: design,</a:t>
            </a:r>
          </a:p>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development and comparison</a:t>
            </a:r>
          </a:p>
        </p:txBody>
      </p:sp>
      <p:grpSp>
        <p:nvGrpSpPr>
          <p:cNvPr id="72" name="Group 71">
            <a:extLst>
              <a:ext uri="{FF2B5EF4-FFF2-40B4-BE49-F238E27FC236}">
                <a16:creationId xmlns:a16="http://schemas.microsoft.com/office/drawing/2014/main" id="{7143C8B9-30C5-AB04-91E2-390F8A56261A}"/>
              </a:ext>
            </a:extLst>
          </p:cNvPr>
          <p:cNvGrpSpPr/>
          <p:nvPr/>
        </p:nvGrpSpPr>
        <p:grpSpPr>
          <a:xfrm>
            <a:off x="568489" y="2054373"/>
            <a:ext cx="6599792" cy="6039516"/>
            <a:chOff x="16544964" y="3178892"/>
            <a:chExt cx="7409550" cy="4456118"/>
          </a:xfrm>
        </p:grpSpPr>
        <p:sp>
          <p:nvSpPr>
            <p:cNvPr id="10" name="Rectangle: Rounded Corners 9">
              <a:extLst>
                <a:ext uri="{FF2B5EF4-FFF2-40B4-BE49-F238E27FC236}">
                  <a16:creationId xmlns:a16="http://schemas.microsoft.com/office/drawing/2014/main" id="{53B29F02-D581-C139-8C86-2B014D4337A0}"/>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FA90AD2-E86F-203E-7F50-ACE380062B06}"/>
                </a:ext>
              </a:extLst>
            </p:cNvPr>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755">
                <a:defRPr sz="4000">
                  <a:latin typeface="Impact" panose="020B0806030902050204" pitchFamily="34" charset="0"/>
                </a:defRPr>
              </a:lvl1pPr>
              <a:lvl2pPr marL="742950" indent="-285750" defTabSz="4389755">
                <a:defRPr>
                  <a:latin typeface="Arial" panose="020B0604020202020204" pitchFamily="34" charset="0"/>
                </a:defRPr>
              </a:lvl2pPr>
              <a:lvl3pPr marL="1143000" indent="-228600" defTabSz="4389755">
                <a:defRPr>
                  <a:latin typeface="Arial" panose="020B0604020202020204" pitchFamily="34" charset="0"/>
                </a:defRPr>
              </a:lvl3pPr>
              <a:lvl4pPr marL="1600200" indent="-228600" defTabSz="4389755">
                <a:defRPr>
                  <a:latin typeface="Arial" panose="020B0604020202020204" pitchFamily="34" charset="0"/>
                </a:defRPr>
              </a:lvl4pPr>
              <a:lvl5pPr marL="2057400" indent="-228600" defTabSz="4389755">
                <a:defRPr>
                  <a:latin typeface="Arial" panose="020B0604020202020204" pitchFamily="34" charset="0"/>
                </a:defRPr>
              </a:lvl5pPr>
              <a:lvl6pPr marL="2514600" indent="-228600" defTabSz="4389755" eaLnBrk="0" fontAlgn="base" hangingPunct="0">
                <a:spcBef>
                  <a:spcPct val="0"/>
                </a:spcBef>
                <a:spcAft>
                  <a:spcPct val="0"/>
                </a:spcAft>
                <a:defRPr>
                  <a:latin typeface="Arial" panose="020B0604020202020204" pitchFamily="34" charset="0"/>
                </a:defRPr>
              </a:lvl6pPr>
              <a:lvl7pPr marL="2971800" indent="-228600" defTabSz="4389755" eaLnBrk="0" fontAlgn="base" hangingPunct="0">
                <a:spcBef>
                  <a:spcPct val="0"/>
                </a:spcBef>
                <a:spcAft>
                  <a:spcPct val="0"/>
                </a:spcAft>
                <a:defRPr>
                  <a:latin typeface="Arial" panose="020B0604020202020204" pitchFamily="34" charset="0"/>
                </a:defRPr>
              </a:lvl7pPr>
              <a:lvl8pPr marL="3429000" indent="-228600" defTabSz="4389755" eaLnBrk="0" fontAlgn="base" hangingPunct="0">
                <a:spcBef>
                  <a:spcPct val="0"/>
                </a:spcBef>
                <a:spcAft>
                  <a:spcPct val="0"/>
                </a:spcAft>
                <a:defRPr>
                  <a:latin typeface="Arial" panose="020B0604020202020204" pitchFamily="34" charset="0"/>
                </a:defRPr>
              </a:lvl8pPr>
              <a:lvl9pPr marL="3886200" indent="-228600" defTabSz="4389755"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grpSp>
      <p:sp>
        <p:nvSpPr>
          <p:cNvPr id="16" name="Rectangle 2">
            <a:extLst>
              <a:ext uri="{FF2B5EF4-FFF2-40B4-BE49-F238E27FC236}">
                <a16:creationId xmlns:a16="http://schemas.microsoft.com/office/drawing/2014/main" id="{DC0F9A6E-68BC-323F-FF4C-419B7A5B0172}"/>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CBE9ABD5-F94D-C04D-8AF3-5C6A7AC0D66D}"/>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AF2BC258-E10B-B7E6-DC76-09904F8560F7}"/>
              </a:ext>
            </a:extLst>
          </p:cNvPr>
          <p:cNvSpPr/>
          <p:nvPr/>
        </p:nvSpPr>
        <p:spPr>
          <a:xfrm>
            <a:off x="542504" y="9587553"/>
            <a:ext cx="6599792" cy="83991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dirty="0">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56E0A0D9-8E95-AC90-28A0-7C61419B9618}"/>
              </a:ext>
            </a:extLst>
          </p:cNvPr>
          <p:cNvSpPr/>
          <p:nvPr/>
        </p:nvSpPr>
        <p:spPr>
          <a:xfrm>
            <a:off x="7459155" y="22006559"/>
            <a:ext cx="6553738" cy="65343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6163ED1A-147D-176A-5EE5-973076F7AB11}"/>
              </a:ext>
            </a:extLst>
          </p:cNvPr>
          <p:cNvSpPr/>
          <p:nvPr/>
        </p:nvSpPr>
        <p:spPr>
          <a:xfrm>
            <a:off x="486054" y="19962769"/>
            <a:ext cx="6651759" cy="75454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5FCA50D1-69B5-875F-F60E-DBFA4C89BBBA}"/>
              </a:ext>
            </a:extLst>
          </p:cNvPr>
          <p:cNvSpPr/>
          <p:nvPr/>
        </p:nvSpPr>
        <p:spPr>
          <a:xfrm>
            <a:off x="516520" y="29091384"/>
            <a:ext cx="6621293"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Moshayedi</a:t>
            </a:r>
            <a:r>
              <a:rPr lang="en-US" dirty="0">
                <a:latin typeface="Times New Roman" panose="02020603050405020304" pitchFamily="18" charset="0"/>
                <a:cs typeface="Times New Roman" panose="02020603050405020304" pitchFamily="18" charset="0"/>
              </a:rPr>
              <a:t>, Ata Jahangir, et al. "A novel IoT-enabled portable, secure automatic self-lecture attendance system: design, development and comparison." International Journal of Electronic Security and Digital Forensics 16.6 (2024): 663-689.</a:t>
            </a:r>
          </a:p>
        </p:txBody>
      </p:sp>
      <p:sp>
        <p:nvSpPr>
          <p:cNvPr id="74" name="Rectangle: Rounded Corners 73">
            <a:extLst>
              <a:ext uri="{FF2B5EF4-FFF2-40B4-BE49-F238E27FC236}">
                <a16:creationId xmlns:a16="http://schemas.microsoft.com/office/drawing/2014/main" id="{D320FFB8-88A1-3D18-9625-4BC23A91B214}"/>
              </a:ext>
            </a:extLst>
          </p:cNvPr>
          <p:cNvSpPr/>
          <p:nvPr/>
        </p:nvSpPr>
        <p:spPr>
          <a:xfrm>
            <a:off x="7472377" y="2925151"/>
            <a:ext cx="6540516" cy="564518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56" name="Picture 6" descr="Audience, movie, film, cinema, Theater, performance icon">
            <a:extLst>
              <a:ext uri="{FF2B5EF4-FFF2-40B4-BE49-F238E27FC236}">
                <a16:creationId xmlns:a16="http://schemas.microsoft.com/office/drawing/2014/main" id="{82C26C6D-E123-267C-EDB2-D8C99455BD2E}"/>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0215099" y="28824774"/>
            <a:ext cx="1431976" cy="1583703"/>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657C01F1-9E44-2C40-271A-54860D5D3F5C}"/>
              </a:ext>
            </a:extLst>
          </p:cNvPr>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endParaRPr lang="en-US" sz="6000" dirty="0">
              <a:solidFill>
                <a:srgbClr val="FF0000"/>
              </a:solidFill>
            </a:endParaRPr>
          </a:p>
        </p:txBody>
      </p:sp>
      <p:grpSp>
        <p:nvGrpSpPr>
          <p:cNvPr id="158" name="Group 157">
            <a:extLst>
              <a:ext uri="{FF2B5EF4-FFF2-40B4-BE49-F238E27FC236}">
                <a16:creationId xmlns:a16="http://schemas.microsoft.com/office/drawing/2014/main" id="{621AB5F5-7D1F-7021-24EC-EEA7A115691F}"/>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A4C2603A-C82C-803A-13F6-E9A761F9E907}"/>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4938AECB-D01C-486F-39AA-A6C07BB3F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A4FD2466-436A-48BC-6A37-D8AB0B8448E2}"/>
              </a:ext>
            </a:extLst>
          </p:cNvPr>
          <p:cNvGrpSpPr/>
          <p:nvPr/>
        </p:nvGrpSpPr>
        <p:grpSpPr>
          <a:xfrm>
            <a:off x="9144868" y="8629576"/>
            <a:ext cx="3341529" cy="1159122"/>
            <a:chOff x="4372946" y="13378675"/>
            <a:chExt cx="3341529" cy="1159122"/>
          </a:xfrm>
        </p:grpSpPr>
        <p:sp>
          <p:nvSpPr>
            <p:cNvPr id="162" name="Text Box 135">
              <a:extLst>
                <a:ext uri="{FF2B5EF4-FFF2-40B4-BE49-F238E27FC236}">
                  <a16:creationId xmlns:a16="http://schemas.microsoft.com/office/drawing/2014/main" id="{950CB9A9-C3C9-A7AD-6051-9693D47C457F}"/>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AB79BDF0-A799-FD4E-9947-CAA3D0F7AD8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818FA3F4-8002-76B3-5315-5D4D00B0A09A}"/>
              </a:ext>
            </a:extLst>
          </p:cNvPr>
          <p:cNvGrpSpPr/>
          <p:nvPr/>
        </p:nvGrpSpPr>
        <p:grpSpPr>
          <a:xfrm>
            <a:off x="1385662" y="8039417"/>
            <a:ext cx="4863832" cy="1415475"/>
            <a:chOff x="3704651" y="20292318"/>
            <a:chExt cx="4863832" cy="1415475"/>
          </a:xfrm>
        </p:grpSpPr>
        <p:sp>
          <p:nvSpPr>
            <p:cNvPr id="165" name="Text Box 134">
              <a:extLst>
                <a:ext uri="{FF2B5EF4-FFF2-40B4-BE49-F238E27FC236}">
                  <a16:creationId xmlns:a16="http://schemas.microsoft.com/office/drawing/2014/main" id="{3AFD87E8-BCF0-F1C9-E312-CABEB0B0095C}"/>
                </a:ext>
              </a:extLst>
            </p:cNvPr>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DISCUSSION</a:t>
              </a:r>
            </a:p>
          </p:txBody>
        </p:sp>
        <p:pic>
          <p:nvPicPr>
            <p:cNvPr id="166" name="Picture 14" descr="Discussion Icon Graphic by rudezstudio ...">
              <a:extLst>
                <a:ext uri="{FF2B5EF4-FFF2-40B4-BE49-F238E27FC236}">
                  <a16:creationId xmlns:a16="http://schemas.microsoft.com/office/drawing/2014/main" id="{E2873675-6E70-4CA1-E871-E56DAFD7DA5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5CF27C21-C089-78DF-AB3C-090AA3428308}"/>
              </a:ext>
            </a:extLst>
          </p:cNvPr>
          <p:cNvGrpSpPr/>
          <p:nvPr/>
        </p:nvGrpSpPr>
        <p:grpSpPr>
          <a:xfrm>
            <a:off x="765797" y="18057768"/>
            <a:ext cx="5885440" cy="1905000"/>
            <a:chOff x="756628" y="16944280"/>
            <a:chExt cx="5885440" cy="1905000"/>
          </a:xfrm>
        </p:grpSpPr>
        <p:sp>
          <p:nvSpPr>
            <p:cNvPr id="127" name="Text Box 131">
              <a:extLst>
                <a:ext uri="{FF2B5EF4-FFF2-40B4-BE49-F238E27FC236}">
                  <a16:creationId xmlns:a16="http://schemas.microsoft.com/office/drawing/2014/main" id="{12163457-3693-A44E-32F3-686F79683DA9}"/>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METHODS AND MATERIALS</a:t>
              </a:r>
            </a:p>
          </p:txBody>
        </p:sp>
        <p:pic>
          <p:nvPicPr>
            <p:cNvPr id="4098" name="Picture 2" descr="Methods Icons - Free SVG &amp; PNG Methods Images - Noun Project">
              <a:extLst>
                <a:ext uri="{FF2B5EF4-FFF2-40B4-BE49-F238E27FC236}">
                  <a16:creationId xmlns:a16="http://schemas.microsoft.com/office/drawing/2014/main" id="{49023F43-FAD2-9710-29CC-1FB563A672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9D6D4CCA-544D-8441-0FD5-4C5B2DE2C269}"/>
              </a:ext>
            </a:extLst>
          </p:cNvPr>
          <p:cNvGrpSpPr/>
          <p:nvPr/>
        </p:nvGrpSpPr>
        <p:grpSpPr>
          <a:xfrm>
            <a:off x="8396815" y="20377411"/>
            <a:ext cx="4704545" cy="1487705"/>
            <a:chOff x="8662040" y="14633481"/>
            <a:chExt cx="4704545" cy="1487705"/>
          </a:xfrm>
        </p:grpSpPr>
        <p:sp>
          <p:nvSpPr>
            <p:cNvPr id="131" name="Text Box 133">
              <a:extLst>
                <a:ext uri="{FF2B5EF4-FFF2-40B4-BE49-F238E27FC236}">
                  <a16:creationId xmlns:a16="http://schemas.microsoft.com/office/drawing/2014/main" id="{20A4082E-5196-D129-70F8-65A2E1BD3A70}"/>
                </a:ext>
              </a:extLst>
            </p:cNvPr>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4A7FDD60-8F5A-6642-857D-D684689D41A4}"/>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8DDA3495-1BA4-3510-5E73-DB3EDB203D2D}"/>
              </a:ext>
            </a:extLst>
          </p:cNvPr>
          <p:cNvGrpSpPr/>
          <p:nvPr/>
        </p:nvGrpSpPr>
        <p:grpSpPr>
          <a:xfrm>
            <a:off x="1186392" y="27721226"/>
            <a:ext cx="4652699" cy="1164542"/>
            <a:chOff x="974750" y="27978610"/>
            <a:chExt cx="4652699" cy="1164542"/>
          </a:xfrm>
        </p:grpSpPr>
        <p:sp>
          <p:nvSpPr>
            <p:cNvPr id="132" name="Text Box 136">
              <a:extLst>
                <a:ext uri="{FF2B5EF4-FFF2-40B4-BE49-F238E27FC236}">
                  <a16:creationId xmlns:a16="http://schemas.microsoft.com/office/drawing/2014/main" id="{9E543E2F-A88D-B42A-C917-A05499CC61AD}"/>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Published result</a:t>
              </a:r>
            </a:p>
          </p:txBody>
        </p:sp>
        <p:pic>
          <p:nvPicPr>
            <p:cNvPr id="167" name="Picture 10" descr="Result - Free files and folders icons">
              <a:extLst>
                <a:ext uri="{FF2B5EF4-FFF2-40B4-BE49-F238E27FC236}">
                  <a16:creationId xmlns:a16="http://schemas.microsoft.com/office/drawing/2014/main" id="{39F97D27-AF57-5A8D-EB61-074444C18D86}"/>
                </a:ext>
              </a:extLst>
            </p:cNvPr>
            <p:cNvPicPr>
              <a:picLocks noChangeAspect="1" noChangeArrowheads="1"/>
            </p:cNvPicPr>
            <p:nvPr/>
          </p:nvPicPr>
          <p:blipFill>
            <a:blip r:embed="rId8"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F807ABD7-A340-8180-5F86-E71E957D5D45}"/>
              </a:ext>
            </a:extLst>
          </p:cNvPr>
          <p:cNvSpPr/>
          <p:nvPr/>
        </p:nvSpPr>
        <p:spPr>
          <a:xfrm>
            <a:off x="983919" y="2790263"/>
            <a:ext cx="5667318" cy="507831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This study focuses on the importance of monitoring student</a:t>
            </a:r>
          </a:p>
          <a:p>
            <a:pPr algn="just"/>
            <a:r>
              <a:rPr lang="en-US" dirty="0">
                <a:latin typeface="Times New Roman" panose="02020603050405020304" pitchFamily="18" charset="0"/>
                <a:cs typeface="Times New Roman" panose="02020603050405020304" pitchFamily="18" charset="0"/>
              </a:rPr>
              <a:t> attendance in education and the challenges faced by educators in doing so. Existing methods for attendance tracking have drawbacks, including high costs, long processing times, and inaccuracies, while security and privacy concerns have often been overlooked. To address these issues, the authors present a novel internet of things (IoT)-based self-lecture attendance system (SLAS) that leverages smartphones and QR codes. This system effectively addresses security and privacy concerns while providing streamlined attendance tracking. It offers several advantages such as compact size, affordability, scalability, and flexible features for teachers and </a:t>
            </a:r>
            <a:r>
              <a:rPr lang="en-US" dirty="0" err="1">
                <a:latin typeface="Times New Roman" panose="02020603050405020304" pitchFamily="18" charset="0"/>
                <a:cs typeface="Times New Roman" panose="02020603050405020304" pitchFamily="18" charset="0"/>
              </a:rPr>
              <a:t>students.Empirical</a:t>
            </a:r>
            <a:r>
              <a:rPr lang="en-US" dirty="0">
                <a:latin typeface="Times New Roman" panose="02020603050405020304" pitchFamily="18" charset="0"/>
                <a:cs typeface="Times New Roman" panose="02020603050405020304" pitchFamily="18" charset="0"/>
              </a:rPr>
              <a:t> research conducted in a live lecture setting demonstrates the efficacy and precision of the SLAS system. The authors believe that their system will be valuable for educational institutions aiming to streamline attendance tracking while ensuring security and privacy.</a:t>
            </a:r>
          </a:p>
        </p:txBody>
      </p:sp>
      <p:sp>
        <p:nvSpPr>
          <p:cNvPr id="4" name="Rectangle 3">
            <a:extLst>
              <a:ext uri="{FF2B5EF4-FFF2-40B4-BE49-F238E27FC236}">
                <a16:creationId xmlns:a16="http://schemas.microsoft.com/office/drawing/2014/main" id="{8305962F-8D02-8964-8C5F-8B0AEB2E81F8}"/>
              </a:ext>
            </a:extLst>
          </p:cNvPr>
          <p:cNvSpPr/>
          <p:nvPr/>
        </p:nvSpPr>
        <p:spPr>
          <a:xfrm>
            <a:off x="7847635" y="3171401"/>
            <a:ext cx="5984089"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Self-Lecture Attendance System (SLAS) is a novel IoT-enabled solution designed to streamline student attendance management in educational institutions. Traditional methods like biometric, RFID/NFC, and QR code systems face challenges such as high costs, environmental dependencies, and security concerns. SLAS overcomes these limitations by integrating dynamic QR codes with cloud-based processing, ensuring fast, secure, and cost-effective attendance tracking. It enhances security, supports multiple users, and is scalable for institutions of all sizes. With improved efficiency and accessibility, SLAS offers a modern, reliable alternative to traditional attendance systems.</a:t>
            </a:r>
          </a:p>
        </p:txBody>
      </p:sp>
      <p:sp>
        <p:nvSpPr>
          <p:cNvPr id="7" name="Rectangle 6">
            <a:extLst>
              <a:ext uri="{FF2B5EF4-FFF2-40B4-BE49-F238E27FC236}">
                <a16:creationId xmlns:a16="http://schemas.microsoft.com/office/drawing/2014/main" id="{C8718974-A135-40BF-241C-B0EE15C4E7B7}"/>
              </a:ext>
            </a:extLst>
          </p:cNvPr>
          <p:cNvSpPr/>
          <p:nvPr/>
        </p:nvSpPr>
        <p:spPr>
          <a:xfrm>
            <a:off x="1165025" y="9779429"/>
            <a:ext cx="5406719"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SLAS system streamlines attendance tracking with a secure web and mobile app, utilizing Java, MySQL, and Android for efficient operation. The web app acts as the server, while the mobile app allows students to scan QR codes for attendance. Security features like complex passwords, SSL/HTTPS encryption, and data encryption protect user data. The system’s database structure handles lecture and attendance records, with teachers able to export data in CSV format for analysis. Results show that the system enhances efficiency in classroom management, providing a smooth, automated attendance process for both teachers and students.</a:t>
            </a:r>
          </a:p>
        </p:txBody>
      </p:sp>
      <p:sp>
        <p:nvSpPr>
          <p:cNvPr id="22" name="Rectangle 21">
            <a:extLst>
              <a:ext uri="{FF2B5EF4-FFF2-40B4-BE49-F238E27FC236}">
                <a16:creationId xmlns:a16="http://schemas.microsoft.com/office/drawing/2014/main" id="{9CCD6C9B-4AA5-645A-6311-1B42CFBB0528}"/>
              </a:ext>
            </a:extLst>
          </p:cNvPr>
          <p:cNvSpPr/>
          <p:nvPr/>
        </p:nvSpPr>
        <p:spPr>
          <a:xfrm>
            <a:off x="992968" y="20289925"/>
            <a:ext cx="5698863"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SLAS IoT-enabled solution consists of a Raspberry Pi 3B+ as the primary hardware, connected via Wi-Fi to a router for communication, and an Android-based mobile application. The system ensures security using SSL certificates, HTTPS, and WPA2 encryption. The software includes a web-based service and a mobile app developed in Java and Android Studio, with a MySQL database and an MVC architecture for modular deployment. Teachers use the web interface to generate dynamic QR codes, while students scan them using the mobile app to register attendance. The server verifies entries through token-based authentication, updating records in real time. SLAS enhances accuracy, security, and scalability, offering a modern, automated alternative to traditional attendance systems.</a:t>
            </a:r>
          </a:p>
        </p:txBody>
      </p:sp>
      <p:sp>
        <p:nvSpPr>
          <p:cNvPr id="25" name="Rectangle 24">
            <a:extLst>
              <a:ext uri="{FF2B5EF4-FFF2-40B4-BE49-F238E27FC236}">
                <a16:creationId xmlns:a16="http://schemas.microsoft.com/office/drawing/2014/main" id="{B841F50C-3ECA-092D-5258-B101021B3ABD}"/>
              </a:ext>
            </a:extLst>
          </p:cNvPr>
          <p:cNvSpPr/>
          <p:nvPr/>
        </p:nvSpPr>
        <p:spPr>
          <a:xfrm>
            <a:off x="7760769" y="13029699"/>
            <a:ext cx="5806537" cy="258532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SLAS booted in 55 ± 5 seconds and completed attendance in 204 seconds (lab) / 209 seconds (classroom). Each student took 41.36 seconds on average. The system proved efficient, cost-effective, and user-friendly. Security measures, including stronger passwords, input validation, and asymmetric encryption, significantly improved resistance against attacks. Penetration tests identified vulnerabilities like weak Wi-Fi encryption and short passwords, which were addressed with recommended fixes.</a:t>
            </a:r>
          </a:p>
        </p:txBody>
      </p:sp>
      <p:sp>
        <p:nvSpPr>
          <p:cNvPr id="26" name="Rectangle 25">
            <a:extLst>
              <a:ext uri="{FF2B5EF4-FFF2-40B4-BE49-F238E27FC236}">
                <a16:creationId xmlns:a16="http://schemas.microsoft.com/office/drawing/2014/main" id="{991AFDE6-C082-3593-6F93-7B6A53447704}"/>
              </a:ext>
            </a:extLst>
          </p:cNvPr>
          <p:cNvSpPr/>
          <p:nvPr/>
        </p:nvSpPr>
        <p:spPr>
          <a:xfrm>
            <a:off x="7779539" y="22490065"/>
            <a:ext cx="5939099" cy="563231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proposed attendance system based on IoT provides the following key advantages:</a:t>
            </a:r>
          </a:p>
          <a:p>
            <a:pPr algn="just"/>
            <a:endParaRPr lang="en-US" dirty="0">
              <a:latin typeface="Times New Roman" panose="02020603050405020304" pitchFamily="18" charset="0"/>
              <a:cs typeface="Times New Roman" panose="02020603050405020304" pitchFamily="18" charset="0"/>
            </a:endParaRPr>
          </a:p>
          <a:p>
            <a:pPr marL="342900" indent="-342900" algn="just">
              <a:buAutoNum type="arabicPeriod"/>
            </a:pPr>
            <a:r>
              <a:rPr lang="en-US" dirty="0">
                <a:latin typeface="Times New Roman" panose="02020603050405020304" pitchFamily="18" charset="0"/>
                <a:cs typeface="Times New Roman" panose="02020603050405020304" pitchFamily="18" charset="0"/>
              </a:rPr>
              <a:t>Cost-effective &amp; Portable: SLAS integrates IoT and cloud computing, eliminating the need for expensive hardware or software modifications.</a:t>
            </a:r>
          </a:p>
          <a:p>
            <a:pPr marL="342900" indent="-342900" algn="just">
              <a:buAutoNum type="arabicPeriod"/>
            </a:pPr>
            <a:r>
              <a:rPr lang="en-US" dirty="0">
                <a:latin typeface="Times New Roman" panose="02020603050405020304" pitchFamily="18" charset="0"/>
                <a:cs typeface="Times New Roman" panose="02020603050405020304" pitchFamily="18" charset="0"/>
              </a:rPr>
              <a:t>Fast &amp; Efficient: Attendance verification for 83 students is completed in approximately three </a:t>
            </a:r>
            <a:r>
              <a:rPr lang="en-US" dirty="0" err="1">
                <a:latin typeface="Times New Roman" panose="02020603050405020304" pitchFamily="18" charset="0"/>
                <a:cs typeface="Times New Roman" panose="02020603050405020304" pitchFamily="18" charset="0"/>
              </a:rPr>
              <a:t>minutes.User</a:t>
            </a:r>
            <a:r>
              <a:rPr lang="en-US" dirty="0">
                <a:latin typeface="Times New Roman" panose="02020603050405020304" pitchFamily="18" charset="0"/>
                <a:cs typeface="Times New Roman" panose="02020603050405020304" pitchFamily="18" charset="0"/>
              </a:rPr>
              <a:t>-Friendly: Compact, easy to use, and nearly plug-and-play with an intuitive GUI.</a:t>
            </a:r>
          </a:p>
          <a:p>
            <a:pPr marL="342900" indent="-342900" algn="just">
              <a:buAutoNum type="arabicPeriod"/>
            </a:pPr>
            <a:r>
              <a:rPr lang="en-US" dirty="0">
                <a:latin typeface="Times New Roman" panose="02020603050405020304" pitchFamily="18" charset="0"/>
                <a:cs typeface="Times New Roman" panose="02020603050405020304" pitchFamily="18" charset="0"/>
              </a:rPr>
              <a:t>Security &amp; Privacy: Enhanced protection for teachers and students, with plans for multi-factor authentication (MFA).</a:t>
            </a:r>
          </a:p>
          <a:p>
            <a:pPr marL="342900" indent="-342900" algn="just">
              <a:buAutoNum type="arabicPeriod"/>
            </a:pPr>
            <a:r>
              <a:rPr lang="en-US" dirty="0">
                <a:latin typeface="Times New Roman" panose="02020603050405020304" pitchFamily="18" charset="0"/>
                <a:cs typeface="Times New Roman" panose="02020603050405020304" pitchFamily="18" charset="0"/>
              </a:rPr>
              <a:t>Future Improvements: Expansion to iOS and integration of facial and emotion recognition for student engagement assessment.</a:t>
            </a:r>
          </a:p>
          <a:p>
            <a:pPr marL="342900" indent="-342900" algn="just">
              <a:buAutoNum type="arabicPeriod"/>
            </a:pPr>
            <a:r>
              <a:rPr lang="en-US" dirty="0">
                <a:latin typeface="Times New Roman" panose="02020603050405020304" pitchFamily="18" charset="0"/>
                <a:cs typeface="Times New Roman" panose="02020603050405020304" pitchFamily="18" charset="0"/>
              </a:rPr>
              <a:t>Ideal for Education: A scalable, efficient, and low-cost solution for educational institutions.</a:t>
            </a:r>
          </a:p>
          <a:p>
            <a:pPr algn="just"/>
            <a:r>
              <a:rPr lang="en-US" dirty="0">
                <a:latin typeface="Times New Roman" panose="02020603050405020304" pitchFamily="18" charset="0"/>
                <a:cs typeface="Times New Roman" panose="02020603050405020304" pitchFamily="18" charset="0"/>
              </a:rPr>
              <a:t>This innovative attendance system overcomes the limitations of existing methodologies and provides a highly efficient, secure, and cost-effective solution for educational institutions.</a:t>
            </a:r>
          </a:p>
        </p:txBody>
      </p:sp>
      <p:pic>
        <p:nvPicPr>
          <p:cNvPr id="12" name="Picture 11">
            <a:extLst>
              <a:ext uri="{FF2B5EF4-FFF2-40B4-BE49-F238E27FC236}">
                <a16:creationId xmlns:a16="http://schemas.microsoft.com/office/drawing/2014/main" id="{BD998F9D-5F7A-8C57-83F1-9807BE261185}"/>
              </a:ext>
            </a:extLst>
          </p:cNvPr>
          <p:cNvPicPr>
            <a:picLocks noChangeAspect="1"/>
          </p:cNvPicPr>
          <p:nvPr/>
        </p:nvPicPr>
        <p:blipFill>
          <a:blip r:embed="rId9"/>
          <a:stretch>
            <a:fillRect/>
          </a:stretch>
        </p:blipFill>
        <p:spPr>
          <a:xfrm>
            <a:off x="911229" y="24773630"/>
            <a:ext cx="6001350" cy="2216927"/>
          </a:xfrm>
          <a:prstGeom prst="rect">
            <a:avLst/>
          </a:prstGeom>
        </p:spPr>
      </p:pic>
      <p:pic>
        <p:nvPicPr>
          <p:cNvPr id="17" name="Picture 16">
            <a:extLst>
              <a:ext uri="{FF2B5EF4-FFF2-40B4-BE49-F238E27FC236}">
                <a16:creationId xmlns:a16="http://schemas.microsoft.com/office/drawing/2014/main" id="{421335CC-5ECF-DC93-EB8B-19CA4EB891BC}"/>
              </a:ext>
            </a:extLst>
          </p:cNvPr>
          <p:cNvPicPr>
            <a:picLocks noChangeAspect="1"/>
          </p:cNvPicPr>
          <p:nvPr/>
        </p:nvPicPr>
        <p:blipFill>
          <a:blip r:embed="rId10"/>
          <a:stretch>
            <a:fillRect/>
          </a:stretch>
        </p:blipFill>
        <p:spPr>
          <a:xfrm>
            <a:off x="4081900" y="13183708"/>
            <a:ext cx="2541258" cy="1965978"/>
          </a:xfrm>
          <a:prstGeom prst="rect">
            <a:avLst/>
          </a:prstGeom>
        </p:spPr>
      </p:pic>
      <p:pic>
        <p:nvPicPr>
          <p:cNvPr id="20" name="Picture 19">
            <a:extLst>
              <a:ext uri="{FF2B5EF4-FFF2-40B4-BE49-F238E27FC236}">
                <a16:creationId xmlns:a16="http://schemas.microsoft.com/office/drawing/2014/main" id="{9B5F8A5A-BBC0-76D2-C62A-95342433B758}"/>
              </a:ext>
            </a:extLst>
          </p:cNvPr>
          <p:cNvPicPr>
            <a:picLocks noChangeAspect="1"/>
          </p:cNvPicPr>
          <p:nvPr/>
        </p:nvPicPr>
        <p:blipFill>
          <a:blip r:embed="rId11"/>
          <a:stretch>
            <a:fillRect/>
          </a:stretch>
        </p:blipFill>
        <p:spPr>
          <a:xfrm>
            <a:off x="4323096" y="15395127"/>
            <a:ext cx="2058867" cy="2028737"/>
          </a:xfrm>
          <a:prstGeom prst="rect">
            <a:avLst/>
          </a:prstGeom>
        </p:spPr>
      </p:pic>
      <p:pic>
        <p:nvPicPr>
          <p:cNvPr id="28" name="Picture 27">
            <a:extLst>
              <a:ext uri="{FF2B5EF4-FFF2-40B4-BE49-F238E27FC236}">
                <a16:creationId xmlns:a16="http://schemas.microsoft.com/office/drawing/2014/main" id="{52920C24-986C-7ED0-E30D-0B581946E3FE}"/>
              </a:ext>
            </a:extLst>
          </p:cNvPr>
          <p:cNvPicPr>
            <a:picLocks noChangeAspect="1"/>
          </p:cNvPicPr>
          <p:nvPr/>
        </p:nvPicPr>
        <p:blipFill>
          <a:blip r:embed="rId12"/>
          <a:stretch>
            <a:fillRect/>
          </a:stretch>
        </p:blipFill>
        <p:spPr>
          <a:xfrm>
            <a:off x="1108783" y="13216297"/>
            <a:ext cx="2733617" cy="2629281"/>
          </a:xfrm>
          <a:prstGeom prst="rect">
            <a:avLst/>
          </a:prstGeom>
        </p:spPr>
      </p:pic>
      <p:pic>
        <p:nvPicPr>
          <p:cNvPr id="30" name="Picture 29">
            <a:extLst>
              <a:ext uri="{FF2B5EF4-FFF2-40B4-BE49-F238E27FC236}">
                <a16:creationId xmlns:a16="http://schemas.microsoft.com/office/drawing/2014/main" id="{CE119B40-A655-CCAA-D103-154E653D8B52}"/>
              </a:ext>
            </a:extLst>
          </p:cNvPr>
          <p:cNvPicPr>
            <a:picLocks noChangeAspect="1"/>
          </p:cNvPicPr>
          <p:nvPr/>
        </p:nvPicPr>
        <p:blipFill>
          <a:blip r:embed="rId13"/>
          <a:stretch>
            <a:fillRect/>
          </a:stretch>
        </p:blipFill>
        <p:spPr>
          <a:xfrm>
            <a:off x="1109995" y="16004977"/>
            <a:ext cx="2987830" cy="1457373"/>
          </a:xfrm>
          <a:prstGeom prst="rect">
            <a:avLst/>
          </a:prstGeom>
        </p:spPr>
      </p:pic>
      <p:pic>
        <p:nvPicPr>
          <p:cNvPr id="33" name="Picture 32">
            <a:extLst>
              <a:ext uri="{FF2B5EF4-FFF2-40B4-BE49-F238E27FC236}">
                <a16:creationId xmlns:a16="http://schemas.microsoft.com/office/drawing/2014/main" id="{7A7ACADF-4797-3F63-58D6-A25C57A069CD}"/>
              </a:ext>
            </a:extLst>
          </p:cNvPr>
          <p:cNvPicPr>
            <a:picLocks noChangeAspect="1"/>
          </p:cNvPicPr>
          <p:nvPr/>
        </p:nvPicPr>
        <p:blipFill>
          <a:blip r:embed="rId14"/>
          <a:stretch>
            <a:fillRect/>
          </a:stretch>
        </p:blipFill>
        <p:spPr>
          <a:xfrm>
            <a:off x="8672992" y="10171087"/>
            <a:ext cx="3820928" cy="2839879"/>
          </a:xfrm>
          <a:prstGeom prst="rect">
            <a:avLst/>
          </a:prstGeom>
        </p:spPr>
      </p:pic>
      <p:pic>
        <p:nvPicPr>
          <p:cNvPr id="36" name="Picture 35">
            <a:extLst>
              <a:ext uri="{FF2B5EF4-FFF2-40B4-BE49-F238E27FC236}">
                <a16:creationId xmlns:a16="http://schemas.microsoft.com/office/drawing/2014/main" id="{69D512C7-C9A6-6178-7929-8924B6FAC5DD}"/>
              </a:ext>
            </a:extLst>
          </p:cNvPr>
          <p:cNvPicPr>
            <a:picLocks noChangeAspect="1"/>
          </p:cNvPicPr>
          <p:nvPr/>
        </p:nvPicPr>
        <p:blipFill>
          <a:blip r:embed="rId15"/>
          <a:stretch>
            <a:fillRect/>
          </a:stretch>
        </p:blipFill>
        <p:spPr>
          <a:xfrm>
            <a:off x="8235183" y="15892006"/>
            <a:ext cx="4668843" cy="1927188"/>
          </a:xfrm>
          <a:prstGeom prst="rect">
            <a:avLst/>
          </a:prstGeom>
        </p:spPr>
      </p:pic>
      <p:pic>
        <p:nvPicPr>
          <p:cNvPr id="41" name="Picture 40">
            <a:extLst>
              <a:ext uri="{FF2B5EF4-FFF2-40B4-BE49-F238E27FC236}">
                <a16:creationId xmlns:a16="http://schemas.microsoft.com/office/drawing/2014/main" id="{C40BA35B-CED8-B7C5-EEE7-356DE5D04A41}"/>
              </a:ext>
            </a:extLst>
          </p:cNvPr>
          <p:cNvPicPr>
            <a:picLocks noChangeAspect="1"/>
          </p:cNvPicPr>
          <p:nvPr/>
        </p:nvPicPr>
        <p:blipFill>
          <a:blip r:embed="rId16"/>
          <a:stretch>
            <a:fillRect/>
          </a:stretch>
        </p:blipFill>
        <p:spPr>
          <a:xfrm>
            <a:off x="8908639" y="18094435"/>
            <a:ext cx="3321932" cy="2125609"/>
          </a:xfrm>
          <a:prstGeom prst="rect">
            <a:avLst/>
          </a:prstGeom>
        </p:spPr>
      </p:pic>
      <p:pic>
        <p:nvPicPr>
          <p:cNvPr id="43" name="Picture 42">
            <a:extLst>
              <a:ext uri="{FF2B5EF4-FFF2-40B4-BE49-F238E27FC236}">
                <a16:creationId xmlns:a16="http://schemas.microsoft.com/office/drawing/2014/main" id="{23B6D8D1-A16E-9B72-B86B-353D177446BF}"/>
              </a:ext>
            </a:extLst>
          </p:cNvPr>
          <p:cNvPicPr>
            <a:picLocks noChangeAspect="1"/>
          </p:cNvPicPr>
          <p:nvPr/>
        </p:nvPicPr>
        <p:blipFill>
          <a:blip r:embed="rId17"/>
          <a:stretch>
            <a:fillRect/>
          </a:stretch>
        </p:blipFill>
        <p:spPr>
          <a:xfrm>
            <a:off x="8601808" y="6721971"/>
            <a:ext cx="4124457" cy="1618537"/>
          </a:xfrm>
          <a:prstGeom prst="rect">
            <a:avLst/>
          </a:prstGeom>
        </p:spPr>
      </p:pic>
      <p:pic>
        <p:nvPicPr>
          <p:cNvPr id="50" name="Picture 49" descr="A qr code with stars&#10;&#10;Description automatically generated">
            <a:extLst>
              <a:ext uri="{FF2B5EF4-FFF2-40B4-BE49-F238E27FC236}">
                <a16:creationId xmlns:a16="http://schemas.microsoft.com/office/drawing/2014/main" id="{0612C60B-5E7F-2A4F-4EB7-ABC6CDEB88E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698263" y="28562252"/>
            <a:ext cx="2174875" cy="2174875"/>
          </a:xfrm>
          <a:prstGeom prst="rect">
            <a:avLst/>
          </a:prstGeom>
        </p:spPr>
      </p:pic>
      <p:pic>
        <p:nvPicPr>
          <p:cNvPr id="52" name="Picture 51">
            <a:extLst>
              <a:ext uri="{FF2B5EF4-FFF2-40B4-BE49-F238E27FC236}">
                <a16:creationId xmlns:a16="http://schemas.microsoft.com/office/drawing/2014/main" id="{9B407EB8-3DF8-963D-5270-32ACD7621511}"/>
              </a:ext>
            </a:extLst>
          </p:cNvPr>
          <p:cNvPicPr>
            <a:picLocks noChangeAspect="1"/>
          </p:cNvPicPr>
          <p:nvPr/>
        </p:nvPicPr>
        <p:blipFill>
          <a:blip r:embed="rId19"/>
          <a:stretch>
            <a:fillRect/>
          </a:stretch>
        </p:blipFill>
        <p:spPr>
          <a:xfrm>
            <a:off x="12904026" y="30893761"/>
            <a:ext cx="1163498" cy="1190245"/>
          </a:xfrm>
          <a:prstGeom prst="rect">
            <a:avLst/>
          </a:prstGeom>
        </p:spPr>
      </p:pic>
      <p:pic>
        <p:nvPicPr>
          <p:cNvPr id="13" name="Picture 12">
            <a:extLst>
              <a:ext uri="{FF2B5EF4-FFF2-40B4-BE49-F238E27FC236}">
                <a16:creationId xmlns:a16="http://schemas.microsoft.com/office/drawing/2014/main" id="{0686460C-9B74-EA44-9178-8A39A3541D45}"/>
              </a:ext>
            </a:extLst>
          </p:cNvPr>
          <p:cNvPicPr>
            <a:picLocks noChangeAspect="1"/>
          </p:cNvPicPr>
          <p:nvPr/>
        </p:nvPicPr>
        <p:blipFill>
          <a:blip r:embed="rId20"/>
          <a:stretch>
            <a:fillRect/>
          </a:stretch>
        </p:blipFill>
        <p:spPr>
          <a:xfrm>
            <a:off x="7527334" y="28878227"/>
            <a:ext cx="2269412" cy="1542924"/>
          </a:xfrm>
          <a:prstGeom prst="rect">
            <a:avLst/>
          </a:prstGeom>
        </p:spPr>
      </p:pic>
    </p:spTree>
    <p:extLst>
      <p:ext uri="{BB962C8B-B14F-4D97-AF65-F5344CB8AC3E}">
        <p14:creationId xmlns:p14="http://schemas.microsoft.com/office/powerpoint/2010/main" val="123734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D8997-C84B-4CED-51DD-077F26179191}"/>
            </a:ext>
          </a:extLst>
        </p:cNvPr>
        <p:cNvGrpSpPr/>
        <p:nvPr/>
      </p:nvGrpSpPr>
      <p:grpSpPr>
        <a:xfrm>
          <a:off x="0" y="0"/>
          <a:ext cx="0" cy="0"/>
          <a:chOff x="0" y="0"/>
          <a:chExt cx="0" cy="0"/>
        </a:xfrm>
      </p:grpSpPr>
      <p:sp>
        <p:nvSpPr>
          <p:cNvPr id="48" name="Rectangle: Rounded Corners 69">
            <a:extLst>
              <a:ext uri="{FF2B5EF4-FFF2-40B4-BE49-F238E27FC236}">
                <a16:creationId xmlns:a16="http://schemas.microsoft.com/office/drawing/2014/main" id="{59A98F4A-C36B-4ADA-4006-F476A5F6A196}"/>
              </a:ext>
            </a:extLst>
          </p:cNvPr>
          <p:cNvSpPr/>
          <p:nvPr/>
        </p:nvSpPr>
        <p:spPr>
          <a:xfrm>
            <a:off x="8469683" y="27336681"/>
            <a:ext cx="3137138" cy="31029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3" name="Rectangle: Rounded Corners 132">
            <a:extLst>
              <a:ext uri="{FF2B5EF4-FFF2-40B4-BE49-F238E27FC236}">
                <a16:creationId xmlns:a16="http://schemas.microsoft.com/office/drawing/2014/main" id="{0595F872-7A18-56BF-D33E-588789E6D6AF}"/>
              </a:ext>
            </a:extLst>
          </p:cNvPr>
          <p:cNvSpPr/>
          <p:nvPr/>
        </p:nvSpPr>
        <p:spPr>
          <a:xfrm>
            <a:off x="7431111" y="8590445"/>
            <a:ext cx="6581782" cy="1213030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3156E31-D36B-4B6F-CCAF-BD7807DF44DF}"/>
              </a:ext>
            </a:extLst>
          </p:cNvPr>
          <p:cNvSpPr txBox="1"/>
          <p:nvPr/>
        </p:nvSpPr>
        <p:spPr>
          <a:xfrm>
            <a:off x="1865796" y="156516"/>
            <a:ext cx="9498430" cy="954107"/>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EMTIHAN: Design of a novel approach to secure online examination challenge in remote learning</a:t>
            </a:r>
          </a:p>
        </p:txBody>
      </p:sp>
      <p:grpSp>
        <p:nvGrpSpPr>
          <p:cNvPr id="72" name="Group 71">
            <a:extLst>
              <a:ext uri="{FF2B5EF4-FFF2-40B4-BE49-F238E27FC236}">
                <a16:creationId xmlns:a16="http://schemas.microsoft.com/office/drawing/2014/main" id="{96765133-B576-3A94-A2EF-54F5240A123C}"/>
              </a:ext>
            </a:extLst>
          </p:cNvPr>
          <p:cNvGrpSpPr/>
          <p:nvPr/>
        </p:nvGrpSpPr>
        <p:grpSpPr>
          <a:xfrm>
            <a:off x="568489" y="2054372"/>
            <a:ext cx="6599792" cy="7287607"/>
            <a:chOff x="16544964" y="3178892"/>
            <a:chExt cx="7409550" cy="4456118"/>
          </a:xfrm>
        </p:grpSpPr>
        <p:sp>
          <p:nvSpPr>
            <p:cNvPr id="10" name="Rectangle: Rounded Corners 9">
              <a:extLst>
                <a:ext uri="{FF2B5EF4-FFF2-40B4-BE49-F238E27FC236}">
                  <a16:creationId xmlns:a16="http://schemas.microsoft.com/office/drawing/2014/main" id="{B29F8BA0-D0AD-04A1-2567-9F48B3776CFD}"/>
                </a:ext>
              </a:extLst>
            </p:cNvPr>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A69F7C3-29F4-09C8-FA9B-258A34454C2B}"/>
                </a:ext>
              </a:extLst>
            </p:cNvPr>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755">
                <a:defRPr sz="4000">
                  <a:latin typeface="Impact" panose="020B0806030902050204" pitchFamily="34" charset="0"/>
                </a:defRPr>
              </a:lvl1pPr>
              <a:lvl2pPr marL="742950" indent="-285750" defTabSz="4389755">
                <a:defRPr>
                  <a:latin typeface="Arial" panose="020B0604020202020204" pitchFamily="34" charset="0"/>
                </a:defRPr>
              </a:lvl2pPr>
              <a:lvl3pPr marL="1143000" indent="-228600" defTabSz="4389755">
                <a:defRPr>
                  <a:latin typeface="Arial" panose="020B0604020202020204" pitchFamily="34" charset="0"/>
                </a:defRPr>
              </a:lvl3pPr>
              <a:lvl4pPr marL="1600200" indent="-228600" defTabSz="4389755">
                <a:defRPr>
                  <a:latin typeface="Arial" panose="020B0604020202020204" pitchFamily="34" charset="0"/>
                </a:defRPr>
              </a:lvl4pPr>
              <a:lvl5pPr marL="2057400" indent="-228600" defTabSz="4389755">
                <a:defRPr>
                  <a:latin typeface="Arial" panose="020B0604020202020204" pitchFamily="34" charset="0"/>
                </a:defRPr>
              </a:lvl5pPr>
              <a:lvl6pPr marL="2514600" indent="-228600" defTabSz="4389755" eaLnBrk="0" fontAlgn="base" hangingPunct="0">
                <a:spcBef>
                  <a:spcPct val="0"/>
                </a:spcBef>
                <a:spcAft>
                  <a:spcPct val="0"/>
                </a:spcAft>
                <a:defRPr>
                  <a:latin typeface="Arial" panose="020B0604020202020204" pitchFamily="34" charset="0"/>
                </a:defRPr>
              </a:lvl6pPr>
              <a:lvl7pPr marL="2971800" indent="-228600" defTabSz="4389755" eaLnBrk="0" fontAlgn="base" hangingPunct="0">
                <a:spcBef>
                  <a:spcPct val="0"/>
                </a:spcBef>
                <a:spcAft>
                  <a:spcPct val="0"/>
                </a:spcAft>
                <a:defRPr>
                  <a:latin typeface="Arial" panose="020B0604020202020204" pitchFamily="34" charset="0"/>
                </a:defRPr>
              </a:lvl7pPr>
              <a:lvl8pPr marL="3429000" indent="-228600" defTabSz="4389755" eaLnBrk="0" fontAlgn="base" hangingPunct="0">
                <a:spcBef>
                  <a:spcPct val="0"/>
                </a:spcBef>
                <a:spcAft>
                  <a:spcPct val="0"/>
                </a:spcAft>
                <a:defRPr>
                  <a:latin typeface="Arial" panose="020B0604020202020204" pitchFamily="34" charset="0"/>
                </a:defRPr>
              </a:lvl8pPr>
              <a:lvl9pPr marL="3886200" indent="-228600" defTabSz="4389755"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grpSp>
      <p:sp>
        <p:nvSpPr>
          <p:cNvPr id="16" name="Rectangle 2">
            <a:extLst>
              <a:ext uri="{FF2B5EF4-FFF2-40B4-BE49-F238E27FC236}">
                <a16:creationId xmlns:a16="http://schemas.microsoft.com/office/drawing/2014/main" id="{1D66F8F3-23B9-2846-69A5-1DF3018DFE7F}"/>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a:extLst>
              <a:ext uri="{FF2B5EF4-FFF2-40B4-BE49-F238E27FC236}">
                <a16:creationId xmlns:a16="http://schemas.microsoft.com/office/drawing/2014/main" id="{8290C858-E04F-A550-0496-4D94CC249B4D}"/>
              </a:ext>
            </a:extLst>
          </p:cNvPr>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46" name="Rectangle: Rounded Corners 45">
            <a:extLst>
              <a:ext uri="{FF2B5EF4-FFF2-40B4-BE49-F238E27FC236}">
                <a16:creationId xmlns:a16="http://schemas.microsoft.com/office/drawing/2014/main" id="{0BC820BC-A79A-7500-25E5-30CF61DE0DDC}"/>
              </a:ext>
            </a:extLst>
          </p:cNvPr>
          <p:cNvSpPr/>
          <p:nvPr/>
        </p:nvSpPr>
        <p:spPr>
          <a:xfrm>
            <a:off x="7459155" y="22118375"/>
            <a:ext cx="6553738" cy="47727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a:extLst>
              <a:ext uri="{FF2B5EF4-FFF2-40B4-BE49-F238E27FC236}">
                <a16:creationId xmlns:a16="http://schemas.microsoft.com/office/drawing/2014/main" id="{2DA6A0D8-9E11-2F28-72B8-BE6D7C18AD49}"/>
              </a:ext>
            </a:extLst>
          </p:cNvPr>
          <p:cNvSpPr/>
          <p:nvPr/>
        </p:nvSpPr>
        <p:spPr>
          <a:xfrm>
            <a:off x="486054" y="11288651"/>
            <a:ext cx="6651759" cy="162195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9" name="Rectangle: Rounded Corners 69">
            <a:extLst>
              <a:ext uri="{FF2B5EF4-FFF2-40B4-BE49-F238E27FC236}">
                <a16:creationId xmlns:a16="http://schemas.microsoft.com/office/drawing/2014/main" id="{ADBA7C11-BBCF-5B9D-4FBD-817BB8D3B53D}"/>
              </a:ext>
            </a:extLst>
          </p:cNvPr>
          <p:cNvSpPr/>
          <p:nvPr/>
        </p:nvSpPr>
        <p:spPr>
          <a:xfrm>
            <a:off x="568489" y="29091384"/>
            <a:ext cx="7559915"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Moshayedi, A.J., Roy, A.S., Khan, Z.H. et al. EMTIHAN: Design of a novel approach to secure online examination challenge in remote learning. Educ Inf Technol (2024). https://doi.org/10.1007/s10639-024-13170-4</a:t>
            </a:r>
          </a:p>
          <a:p>
            <a:pPr algn="ctr"/>
            <a:endParaRPr lang="en-US" dirty="0">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4C62FFCD-EDE3-0275-837D-FC600566F4AC}"/>
              </a:ext>
            </a:extLst>
          </p:cNvPr>
          <p:cNvSpPr/>
          <p:nvPr/>
        </p:nvSpPr>
        <p:spPr>
          <a:xfrm>
            <a:off x="7472377" y="2925151"/>
            <a:ext cx="6540516" cy="43920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56" name="Picture 6" descr="Audience, movie, film, cinema, Theater, performance icon">
            <a:extLst>
              <a:ext uri="{FF2B5EF4-FFF2-40B4-BE49-F238E27FC236}">
                <a16:creationId xmlns:a16="http://schemas.microsoft.com/office/drawing/2014/main" id="{D8B77BAA-D5C4-2871-9DB3-4AC6D82A368B}"/>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988471" y="26977963"/>
            <a:ext cx="1594457" cy="1763399"/>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26066DB4-2865-32BD-C8D6-72BDC82030F1}"/>
              </a:ext>
            </a:extLst>
          </p:cNvPr>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endParaRPr lang="en-US" sz="6000" dirty="0">
              <a:solidFill>
                <a:srgbClr val="FF0000"/>
              </a:solidFill>
            </a:endParaRPr>
          </a:p>
        </p:txBody>
      </p:sp>
      <p:grpSp>
        <p:nvGrpSpPr>
          <p:cNvPr id="158" name="Group 157">
            <a:extLst>
              <a:ext uri="{FF2B5EF4-FFF2-40B4-BE49-F238E27FC236}">
                <a16:creationId xmlns:a16="http://schemas.microsoft.com/office/drawing/2014/main" id="{1B06C09E-72C2-F2F6-4E17-CC26D0E7D819}"/>
              </a:ext>
            </a:extLst>
          </p:cNvPr>
          <p:cNvGrpSpPr/>
          <p:nvPr/>
        </p:nvGrpSpPr>
        <p:grpSpPr>
          <a:xfrm>
            <a:off x="7991149" y="1558413"/>
            <a:ext cx="4853625" cy="1271966"/>
            <a:chOff x="4268685" y="1767491"/>
            <a:chExt cx="4853625" cy="1271966"/>
          </a:xfrm>
        </p:grpSpPr>
        <p:sp>
          <p:nvSpPr>
            <p:cNvPr id="159" name="Text Box 130">
              <a:extLst>
                <a:ext uri="{FF2B5EF4-FFF2-40B4-BE49-F238E27FC236}">
                  <a16:creationId xmlns:a16="http://schemas.microsoft.com/office/drawing/2014/main" id="{466C481C-4252-FEBB-27CA-80AEB06214D6}"/>
                </a:ext>
              </a:extLst>
            </p:cNvPr>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000" dirty="0">
                  <a:latin typeface="Impact" panose="020B0806030902050204" pitchFamily="34" charset="0"/>
                </a:rPr>
                <a:t>INTRODUCTION</a:t>
              </a:r>
            </a:p>
          </p:txBody>
        </p:sp>
        <p:pic>
          <p:nvPicPr>
            <p:cNvPr id="160" name="Picture 18" descr="Introduction icons for free download | Freepik">
              <a:extLst>
                <a:ext uri="{FF2B5EF4-FFF2-40B4-BE49-F238E27FC236}">
                  <a16:creationId xmlns:a16="http://schemas.microsoft.com/office/drawing/2014/main" id="{9A6DE9F8-F9B2-CC0E-B3AB-320F0EB52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75596B31-A1F3-0BE6-7068-D03ED03A2F46}"/>
              </a:ext>
            </a:extLst>
          </p:cNvPr>
          <p:cNvGrpSpPr/>
          <p:nvPr/>
        </p:nvGrpSpPr>
        <p:grpSpPr>
          <a:xfrm>
            <a:off x="9014286" y="7409972"/>
            <a:ext cx="3341529" cy="1159122"/>
            <a:chOff x="4372946" y="13378675"/>
            <a:chExt cx="3341529" cy="1159122"/>
          </a:xfrm>
        </p:grpSpPr>
        <p:sp>
          <p:nvSpPr>
            <p:cNvPr id="162" name="Text Box 135">
              <a:extLst>
                <a:ext uri="{FF2B5EF4-FFF2-40B4-BE49-F238E27FC236}">
                  <a16:creationId xmlns:a16="http://schemas.microsoft.com/office/drawing/2014/main" id="{C2900C0F-40E6-0DC5-9A2E-975A66D5CC8C}"/>
                </a:ext>
              </a:extLst>
            </p:cNvPr>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p>
          </p:txBody>
        </p:sp>
        <p:pic>
          <p:nvPicPr>
            <p:cNvPr id="163" name="Picture 16" descr="results&quot; Icon - Download for free ...">
              <a:extLst>
                <a:ext uri="{FF2B5EF4-FFF2-40B4-BE49-F238E27FC236}">
                  <a16:creationId xmlns:a16="http://schemas.microsoft.com/office/drawing/2014/main" id="{B1AF5FB9-88E0-DF1E-4563-B1D438D38B8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B6852C7B-8B5D-AD1F-7D3A-30C274EDA538}"/>
              </a:ext>
            </a:extLst>
          </p:cNvPr>
          <p:cNvGrpSpPr/>
          <p:nvPr/>
        </p:nvGrpSpPr>
        <p:grpSpPr>
          <a:xfrm>
            <a:off x="589838" y="9454756"/>
            <a:ext cx="5885440" cy="1905000"/>
            <a:chOff x="756628" y="16944280"/>
            <a:chExt cx="5885440" cy="1905000"/>
          </a:xfrm>
        </p:grpSpPr>
        <p:sp>
          <p:nvSpPr>
            <p:cNvPr id="127" name="Text Box 131">
              <a:extLst>
                <a:ext uri="{FF2B5EF4-FFF2-40B4-BE49-F238E27FC236}">
                  <a16:creationId xmlns:a16="http://schemas.microsoft.com/office/drawing/2014/main" id="{4769A27C-12F0-073C-A35C-9136CFD4CB3A}"/>
                </a:ext>
              </a:extLst>
            </p:cNvPr>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METHODS AND MATERIALS</a:t>
              </a:r>
            </a:p>
          </p:txBody>
        </p:sp>
        <p:pic>
          <p:nvPicPr>
            <p:cNvPr id="4098" name="Picture 2" descr="Methods Icons - Free SVG &amp; PNG Methods Images - Noun Project">
              <a:extLst>
                <a:ext uri="{FF2B5EF4-FFF2-40B4-BE49-F238E27FC236}">
                  <a16:creationId xmlns:a16="http://schemas.microsoft.com/office/drawing/2014/main" id="{7A579AF5-5234-0EB0-E0A1-60DCCB536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4942A0D-AB67-8357-9A92-56562EA8FDC4}"/>
              </a:ext>
            </a:extLst>
          </p:cNvPr>
          <p:cNvGrpSpPr/>
          <p:nvPr/>
        </p:nvGrpSpPr>
        <p:grpSpPr>
          <a:xfrm>
            <a:off x="8396814" y="20663330"/>
            <a:ext cx="4740066" cy="1232985"/>
            <a:chOff x="8662040" y="14633481"/>
            <a:chExt cx="4704545" cy="1487705"/>
          </a:xfrm>
        </p:grpSpPr>
        <p:sp>
          <p:nvSpPr>
            <p:cNvPr id="131" name="Text Box 133">
              <a:extLst>
                <a:ext uri="{FF2B5EF4-FFF2-40B4-BE49-F238E27FC236}">
                  <a16:creationId xmlns:a16="http://schemas.microsoft.com/office/drawing/2014/main" id="{A57FAA1F-629A-BAF7-2C7F-F62D59BAC312}"/>
                </a:ext>
              </a:extLst>
            </p:cNvPr>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CONCLUSIONS</a:t>
              </a:r>
            </a:p>
          </p:txBody>
        </p:sp>
        <p:pic>
          <p:nvPicPr>
            <p:cNvPr id="4100" name="Picture 4" descr="8,142 Conclusions Icons Royalty-Free Photos and Stock Images | Shutterstock">
              <a:extLst>
                <a:ext uri="{FF2B5EF4-FFF2-40B4-BE49-F238E27FC236}">
                  <a16:creationId xmlns:a16="http://schemas.microsoft.com/office/drawing/2014/main" id="{0C4C871E-8507-CCF0-2379-9AEFCF32D75B}"/>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A1AA051-83AB-0EDD-E682-CAF7560468BD}"/>
              </a:ext>
            </a:extLst>
          </p:cNvPr>
          <p:cNvGrpSpPr/>
          <p:nvPr/>
        </p:nvGrpSpPr>
        <p:grpSpPr>
          <a:xfrm>
            <a:off x="1186392" y="27721226"/>
            <a:ext cx="4652699" cy="1164542"/>
            <a:chOff x="974750" y="27978610"/>
            <a:chExt cx="4652699" cy="1164542"/>
          </a:xfrm>
        </p:grpSpPr>
        <p:sp>
          <p:nvSpPr>
            <p:cNvPr id="132" name="Text Box 136">
              <a:extLst>
                <a:ext uri="{FF2B5EF4-FFF2-40B4-BE49-F238E27FC236}">
                  <a16:creationId xmlns:a16="http://schemas.microsoft.com/office/drawing/2014/main" id="{1BE13E5C-395B-32DD-05FC-4C83823F69C9}"/>
                </a:ext>
              </a:extLst>
            </p:cNvPr>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Published result</a:t>
              </a:r>
            </a:p>
          </p:txBody>
        </p:sp>
        <p:pic>
          <p:nvPicPr>
            <p:cNvPr id="167" name="Picture 10" descr="Result - Free files and folders icons">
              <a:extLst>
                <a:ext uri="{FF2B5EF4-FFF2-40B4-BE49-F238E27FC236}">
                  <a16:creationId xmlns:a16="http://schemas.microsoft.com/office/drawing/2014/main" id="{94096A0F-E1B0-F216-1307-E057135B1B3A}"/>
                </a:ext>
              </a:extLst>
            </p:cNvPr>
            <p:cNvPicPr>
              <a:picLocks noChangeAspect="1" noChangeArrowheads="1"/>
            </p:cNvPicPr>
            <p:nvPr/>
          </p:nvPicPr>
          <p:blipFill>
            <a:blip r:embed="rId7"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FF0D1C7E-D605-3335-9E41-4997C017A3BB}"/>
              </a:ext>
            </a:extLst>
          </p:cNvPr>
          <p:cNvSpPr/>
          <p:nvPr/>
        </p:nvSpPr>
        <p:spPr>
          <a:xfrm>
            <a:off x="983919" y="2790263"/>
            <a:ext cx="5667318" cy="618630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In this paper, a secure exam proctoring assistant ‘EMTIHAN’ (which means exam in Arabic/Persian Urdu/Turkish languages) is developed to address concerns related to online exams for handwritten topics by allowing students to submit their answers online securely via their mobile devices. This system is designed with an aim to lessen the student’s burden of exam submission by offering portable hardware and easy-to-use cloud infrastructure. The main contribution of this research is to design an innovative system for online examination (in remote or distance learning scenarios) and using mixed methods i.e. both quantitative and qualitative data collection and analysis to verify its performance. The comparative results regarding submission time and security features have proven the efficacy of EMTIHAN against manual submission with participants across 5 countries using purposive sampling and currently available solutions e.g. </a:t>
            </a:r>
            <a:r>
              <a:rPr lang="en-US" dirty="0" err="1">
                <a:latin typeface="Times New Roman" panose="02020603050405020304" pitchFamily="18" charset="0"/>
                <a:cs typeface="Times New Roman" panose="02020603050405020304" pitchFamily="18" charset="0"/>
              </a:rPr>
              <a:t>Chaoxing</a:t>
            </a:r>
            <a:r>
              <a:rPr lang="en-US" dirty="0">
                <a:latin typeface="Times New Roman" panose="02020603050405020304" pitchFamily="18" charset="0"/>
                <a:cs typeface="Times New Roman" panose="02020603050405020304" pitchFamily="18" charset="0"/>
              </a:rPr>
              <a:t> MOOC and Google Classroom with 94.5% student satisfaction rate. Furthermore, app scan quality is measured using structural similarity index measure comparing with popular </a:t>
            </a:r>
            <a:r>
              <a:rPr lang="en-US" dirty="0" err="1">
                <a:latin typeface="Times New Roman" panose="02020603050405020304" pitchFamily="18" charset="0"/>
                <a:cs typeface="Times New Roman" panose="02020603050405020304" pitchFamily="18" charset="0"/>
              </a:rPr>
              <a:t>CamScanner</a:t>
            </a:r>
            <a:r>
              <a:rPr lang="en-US" dirty="0">
                <a:latin typeface="Times New Roman" panose="02020603050405020304" pitchFamily="18" charset="0"/>
                <a:cs typeface="Times New Roman" panose="02020603050405020304" pitchFamily="18" charset="0"/>
              </a:rPr>
              <a:t> app showing better quality despite image compression.</a:t>
            </a:r>
          </a:p>
        </p:txBody>
      </p:sp>
      <p:sp>
        <p:nvSpPr>
          <p:cNvPr id="4" name="Rectangle 3">
            <a:extLst>
              <a:ext uri="{FF2B5EF4-FFF2-40B4-BE49-F238E27FC236}">
                <a16:creationId xmlns:a16="http://schemas.microsoft.com/office/drawing/2014/main" id="{9A466CC9-1C68-C70A-7E09-89479365B803}"/>
              </a:ext>
            </a:extLst>
          </p:cNvPr>
          <p:cNvSpPr/>
          <p:nvPr/>
        </p:nvSpPr>
        <p:spPr>
          <a:xfrm>
            <a:off x="7847635" y="3171401"/>
            <a:ext cx="5984089" cy="3970318"/>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COVID-19 pandemic disrupted education globally, leading to the rapid adoption of online learning and exam systems. However, online exams face challenges such as security, time management, and digital literacy, especially for science and engineering courses requiring handwritten assessments. Existing systems primarily support MCQs and short answers but lack robust solutions for secure, handwritten submissions. EMTIHAN, a proposed framework, addresses these gaps by ensuring information preservation, high-quality data transfer, and secure proctoring using IoT, blockchain, and 5G/6G technologies. Unlike previous systems, EMTIHAN facilitates handwritten exam uploads in real-time and enhances security with multi-factor authentication and AI-driven monitoring.</a:t>
            </a:r>
          </a:p>
        </p:txBody>
      </p:sp>
      <p:sp>
        <p:nvSpPr>
          <p:cNvPr id="22" name="Rectangle 21">
            <a:extLst>
              <a:ext uri="{FF2B5EF4-FFF2-40B4-BE49-F238E27FC236}">
                <a16:creationId xmlns:a16="http://schemas.microsoft.com/office/drawing/2014/main" id="{1D041DA5-A25E-1C17-2B3F-BE102055DC72}"/>
              </a:ext>
            </a:extLst>
          </p:cNvPr>
          <p:cNvSpPr/>
          <p:nvPr/>
        </p:nvSpPr>
        <p:spPr>
          <a:xfrm>
            <a:off x="993317" y="11561936"/>
            <a:ext cx="5698863" cy="507831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methodology of the EMTIHAN system involves two main components: hardware and software, working together to digitize and manage handwritten exam submissions. Teachers interact with a web-based platform to upload exam papers, set time limits, generate QR codes for student submissions, and track exam progress. The mobile app, used by students, allows them to scan their handwritten exam papers, convert them into PDFs, and upload them using QR codes. The system utilizes Raspberry Pi for hosting, a wireless router for connectivity, and an Android smartphone for the app. The software includes a PHP-based web portal for teacher management, while the mobile app is built using Android SDK and Kotlin to facilitate scanning and submission. The system ensures smooth data handling with session management, user authentication, and storage, while employing image processing techniques like cropping, rotating, and applying filters to enhance scanned documents before uploading them to the server.</a:t>
            </a:r>
          </a:p>
        </p:txBody>
      </p:sp>
      <p:sp>
        <p:nvSpPr>
          <p:cNvPr id="25" name="Rectangle 24">
            <a:extLst>
              <a:ext uri="{FF2B5EF4-FFF2-40B4-BE49-F238E27FC236}">
                <a16:creationId xmlns:a16="http://schemas.microsoft.com/office/drawing/2014/main" id="{60BAD25A-5921-DD0C-9AB1-EE190C7FD2A9}"/>
              </a:ext>
            </a:extLst>
          </p:cNvPr>
          <p:cNvSpPr/>
          <p:nvPr/>
        </p:nvSpPr>
        <p:spPr>
          <a:xfrm>
            <a:off x="7748620" y="10774972"/>
            <a:ext cx="5806537" cy="2862322"/>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EMTIHAN testing involved a multi-step evaluation of the app's performance, quality, and usability. Test Set 1 analyzed the time from app installation to paper submission, showing that EMTIHAN allowed students to submit a five-page paper in 3.14 minutes, nearly twice as fast as the manual method, which took about 6 minutes. Test Set 2 compared manual submission, where students converted images to PDF and submitted via WeChat. EMTIHAN was significantly faster, averaging 3.14 minutes, compared to 6 minutes for the manual method.</a:t>
            </a:r>
          </a:p>
        </p:txBody>
      </p:sp>
      <p:sp>
        <p:nvSpPr>
          <p:cNvPr id="26" name="Rectangle 25">
            <a:extLst>
              <a:ext uri="{FF2B5EF4-FFF2-40B4-BE49-F238E27FC236}">
                <a16:creationId xmlns:a16="http://schemas.microsoft.com/office/drawing/2014/main" id="{4B8C0C2C-DFBA-BB95-9B06-7A68BE134DE7}"/>
              </a:ext>
            </a:extLst>
          </p:cNvPr>
          <p:cNvSpPr/>
          <p:nvPr/>
        </p:nvSpPr>
        <p:spPr>
          <a:xfrm>
            <a:off x="7822800" y="22268089"/>
            <a:ext cx="5939099"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This work addresses challenges in online handwritten exams and proposes the EMTIHAN proctored exam system, designed to overcome these issues. EMTIHAN utilizes a Raspberry Pi 3B+ for portability and integrates features like handwriting support, automatic PDF conversion, encryption, and secure file handling. It offers smooth global accessibility, mobile compatibility, and multiple language support, with easy integration into existing systems. Compared to traditional manual submission, EMTIHAN significantly reduces submission time and improves image quality. The system is also more effective than other solutions like </a:t>
            </a:r>
            <a:r>
              <a:rPr lang="en-US" dirty="0" err="1">
                <a:latin typeface="Times New Roman" panose="02020603050405020304" pitchFamily="18" charset="0"/>
                <a:cs typeface="Times New Roman" panose="02020603050405020304" pitchFamily="18" charset="0"/>
              </a:rPr>
              <a:t>Chaoxing</a:t>
            </a:r>
            <a:r>
              <a:rPr lang="en-US" dirty="0">
                <a:latin typeface="Times New Roman" panose="02020603050405020304" pitchFamily="18" charset="0"/>
                <a:cs typeface="Times New Roman" panose="02020603050405020304" pitchFamily="18" charset="0"/>
              </a:rPr>
              <a:t> MOOC and GCR, with a 94.5% popularity rating. Future work includes optimizing image scanning with OCR, improving LaTeX conversion, and expanding device compatibility to reduce limitations such as the need for a stable internet connection and specific hardware requirements.</a:t>
            </a:r>
          </a:p>
        </p:txBody>
      </p:sp>
      <p:pic>
        <p:nvPicPr>
          <p:cNvPr id="52" name="Picture 51">
            <a:extLst>
              <a:ext uri="{FF2B5EF4-FFF2-40B4-BE49-F238E27FC236}">
                <a16:creationId xmlns:a16="http://schemas.microsoft.com/office/drawing/2014/main" id="{7F5119EB-8E7D-2522-181F-F7D0FB3B0A0B}"/>
              </a:ext>
            </a:extLst>
          </p:cNvPr>
          <p:cNvPicPr>
            <a:picLocks noChangeAspect="1"/>
          </p:cNvPicPr>
          <p:nvPr/>
        </p:nvPicPr>
        <p:blipFill>
          <a:blip r:embed="rId8"/>
          <a:stretch>
            <a:fillRect/>
          </a:stretch>
        </p:blipFill>
        <p:spPr>
          <a:xfrm>
            <a:off x="12904026" y="30893761"/>
            <a:ext cx="1163498" cy="1190245"/>
          </a:xfrm>
          <a:prstGeom prst="rect">
            <a:avLst/>
          </a:prstGeom>
        </p:spPr>
      </p:pic>
      <p:pic>
        <p:nvPicPr>
          <p:cNvPr id="6" name="Picture 5">
            <a:extLst>
              <a:ext uri="{FF2B5EF4-FFF2-40B4-BE49-F238E27FC236}">
                <a16:creationId xmlns:a16="http://schemas.microsoft.com/office/drawing/2014/main" id="{1B23442D-A74E-07CE-6493-EB0F47EE1FBA}"/>
              </a:ext>
            </a:extLst>
          </p:cNvPr>
          <p:cNvPicPr>
            <a:picLocks noChangeAspect="1"/>
          </p:cNvPicPr>
          <p:nvPr/>
        </p:nvPicPr>
        <p:blipFill>
          <a:blip r:embed="rId9"/>
          <a:stretch>
            <a:fillRect/>
          </a:stretch>
        </p:blipFill>
        <p:spPr>
          <a:xfrm>
            <a:off x="1619641" y="16732677"/>
            <a:ext cx="4384584" cy="2646551"/>
          </a:xfrm>
          <a:prstGeom prst="rect">
            <a:avLst/>
          </a:prstGeom>
        </p:spPr>
      </p:pic>
      <p:pic>
        <p:nvPicPr>
          <p:cNvPr id="9" name="Picture 8">
            <a:extLst>
              <a:ext uri="{FF2B5EF4-FFF2-40B4-BE49-F238E27FC236}">
                <a16:creationId xmlns:a16="http://schemas.microsoft.com/office/drawing/2014/main" id="{31F754E7-78E8-691A-1C29-5A62B278129B}"/>
              </a:ext>
            </a:extLst>
          </p:cNvPr>
          <p:cNvPicPr>
            <a:picLocks noChangeAspect="1"/>
          </p:cNvPicPr>
          <p:nvPr/>
        </p:nvPicPr>
        <p:blipFill>
          <a:blip r:embed="rId10"/>
          <a:stretch>
            <a:fillRect/>
          </a:stretch>
        </p:blipFill>
        <p:spPr>
          <a:xfrm>
            <a:off x="906892" y="22951440"/>
            <a:ext cx="2824552" cy="4175514"/>
          </a:xfrm>
          <a:prstGeom prst="rect">
            <a:avLst/>
          </a:prstGeom>
        </p:spPr>
      </p:pic>
      <p:pic>
        <p:nvPicPr>
          <p:cNvPr id="14" name="Picture 13">
            <a:extLst>
              <a:ext uri="{FF2B5EF4-FFF2-40B4-BE49-F238E27FC236}">
                <a16:creationId xmlns:a16="http://schemas.microsoft.com/office/drawing/2014/main" id="{0DDB6C02-95C6-68F0-8F61-AD670B850E16}"/>
              </a:ext>
            </a:extLst>
          </p:cNvPr>
          <p:cNvPicPr>
            <a:picLocks noChangeAspect="1"/>
          </p:cNvPicPr>
          <p:nvPr/>
        </p:nvPicPr>
        <p:blipFill>
          <a:blip r:embed="rId11"/>
          <a:stretch>
            <a:fillRect/>
          </a:stretch>
        </p:blipFill>
        <p:spPr>
          <a:xfrm>
            <a:off x="4063043" y="22951440"/>
            <a:ext cx="2681840" cy="4175514"/>
          </a:xfrm>
          <a:prstGeom prst="rect">
            <a:avLst/>
          </a:prstGeom>
        </p:spPr>
      </p:pic>
      <p:sp>
        <p:nvSpPr>
          <p:cNvPr id="15" name="TextBox 14">
            <a:extLst>
              <a:ext uri="{FF2B5EF4-FFF2-40B4-BE49-F238E27FC236}">
                <a16:creationId xmlns:a16="http://schemas.microsoft.com/office/drawing/2014/main" id="{7D62ADCD-2498-C34E-F788-2A9E0420A21A}"/>
              </a:ext>
            </a:extLst>
          </p:cNvPr>
          <p:cNvSpPr txBox="1"/>
          <p:nvPr/>
        </p:nvSpPr>
        <p:spPr>
          <a:xfrm>
            <a:off x="993317" y="19531250"/>
            <a:ext cx="5481961" cy="286232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app employs a custom image enhancement filter using OpenCV, grayscale conversion, and color handling to improve visibility and accuracy. It integrates file processing utilities, including PDF creation, and an upload service supporting features like concurrent uploads, retry mechanisms, notifications, and progress tracking. The system operates on a client-server architecture, ensuring scalability and efficiency with asynchronous task processing and background optimization for reliable performance.</a:t>
            </a:r>
          </a:p>
        </p:txBody>
      </p:sp>
      <p:pic>
        <p:nvPicPr>
          <p:cNvPr id="19" name="Picture 18">
            <a:extLst>
              <a:ext uri="{FF2B5EF4-FFF2-40B4-BE49-F238E27FC236}">
                <a16:creationId xmlns:a16="http://schemas.microsoft.com/office/drawing/2014/main" id="{6E7761A4-F88F-61A3-D716-B3822FC76724}"/>
              </a:ext>
            </a:extLst>
          </p:cNvPr>
          <p:cNvPicPr>
            <a:picLocks noChangeAspect="1"/>
          </p:cNvPicPr>
          <p:nvPr/>
        </p:nvPicPr>
        <p:blipFill>
          <a:blip r:embed="rId12"/>
          <a:stretch>
            <a:fillRect/>
          </a:stretch>
        </p:blipFill>
        <p:spPr>
          <a:xfrm>
            <a:off x="8099142" y="8807452"/>
            <a:ext cx="5299891" cy="1931587"/>
          </a:xfrm>
          <a:prstGeom prst="rect">
            <a:avLst/>
          </a:prstGeom>
        </p:spPr>
      </p:pic>
      <p:pic>
        <p:nvPicPr>
          <p:cNvPr id="24" name="Picture 23">
            <a:extLst>
              <a:ext uri="{FF2B5EF4-FFF2-40B4-BE49-F238E27FC236}">
                <a16:creationId xmlns:a16="http://schemas.microsoft.com/office/drawing/2014/main" id="{C8F4F7D7-B61A-4329-14C4-06455BFA8155}"/>
              </a:ext>
            </a:extLst>
          </p:cNvPr>
          <p:cNvPicPr>
            <a:picLocks noChangeAspect="1"/>
          </p:cNvPicPr>
          <p:nvPr/>
        </p:nvPicPr>
        <p:blipFill>
          <a:blip r:embed="rId13"/>
          <a:stretch>
            <a:fillRect/>
          </a:stretch>
        </p:blipFill>
        <p:spPr>
          <a:xfrm>
            <a:off x="7853846" y="13587476"/>
            <a:ext cx="5777577" cy="1882090"/>
          </a:xfrm>
          <a:prstGeom prst="rect">
            <a:avLst/>
          </a:prstGeom>
        </p:spPr>
      </p:pic>
      <p:pic>
        <p:nvPicPr>
          <p:cNvPr id="29" name="Picture 28">
            <a:extLst>
              <a:ext uri="{FF2B5EF4-FFF2-40B4-BE49-F238E27FC236}">
                <a16:creationId xmlns:a16="http://schemas.microsoft.com/office/drawing/2014/main" id="{BC825389-D362-A830-AC47-BC5B16A9B385}"/>
              </a:ext>
            </a:extLst>
          </p:cNvPr>
          <p:cNvPicPr>
            <a:picLocks noChangeAspect="1"/>
          </p:cNvPicPr>
          <p:nvPr/>
        </p:nvPicPr>
        <p:blipFill>
          <a:blip r:embed="rId14"/>
          <a:stretch>
            <a:fillRect/>
          </a:stretch>
        </p:blipFill>
        <p:spPr>
          <a:xfrm>
            <a:off x="8962951" y="17627968"/>
            <a:ext cx="3546146" cy="2907224"/>
          </a:xfrm>
          <a:prstGeom prst="rect">
            <a:avLst/>
          </a:prstGeom>
        </p:spPr>
      </p:pic>
      <p:sp>
        <p:nvSpPr>
          <p:cNvPr id="38" name="TextBox 37">
            <a:extLst>
              <a:ext uri="{FF2B5EF4-FFF2-40B4-BE49-F238E27FC236}">
                <a16:creationId xmlns:a16="http://schemas.microsoft.com/office/drawing/2014/main" id="{DA254B00-501B-9258-A570-C48189D2D532}"/>
              </a:ext>
            </a:extLst>
          </p:cNvPr>
          <p:cNvSpPr txBox="1"/>
          <p:nvPr/>
        </p:nvSpPr>
        <p:spPr>
          <a:xfrm>
            <a:off x="7748620" y="15535215"/>
            <a:ext cx="6264273" cy="203132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Test Set 3 assessed image quality, comparing EMTIHAN with </a:t>
            </a:r>
            <a:r>
              <a:rPr lang="en-US" dirty="0" err="1">
                <a:latin typeface="Times New Roman" panose="02020603050405020304" pitchFamily="18" charset="0"/>
                <a:cs typeface="Times New Roman" panose="02020603050405020304" pitchFamily="18" charset="0"/>
              </a:rPr>
              <a:t>CamScanner</a:t>
            </a:r>
            <a:r>
              <a:rPr lang="en-US" dirty="0">
                <a:latin typeface="Times New Roman" panose="02020603050405020304" pitchFamily="18" charset="0"/>
                <a:cs typeface="Times New Roman" panose="02020603050405020304" pitchFamily="18" charset="0"/>
              </a:rPr>
              <a:t>, a popular text-to-PDF app. Test Set 4 demonstrated EMTIHAN's ability to handle submissions from students in various countries without data corruption, with only a 2-minute delay. Finally, Test Set 5 showed that EMTIHAN significantly reduced submission time compared to manual methods, improving efficiency without affecting submission accuracy.</a:t>
            </a:r>
          </a:p>
        </p:txBody>
      </p:sp>
      <p:pic>
        <p:nvPicPr>
          <p:cNvPr id="42" name="Picture 41" descr="A qr code with stars&#10;&#10;Description automatically generated">
            <a:extLst>
              <a:ext uri="{FF2B5EF4-FFF2-40B4-BE49-F238E27FC236}">
                <a16:creationId xmlns:a16="http://schemas.microsoft.com/office/drawing/2014/main" id="{1188F80D-3D8B-5487-C5C2-C509B86613A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674178" y="28684554"/>
            <a:ext cx="2209515" cy="2023648"/>
          </a:xfrm>
          <a:prstGeom prst="rect">
            <a:avLst/>
          </a:prstGeom>
        </p:spPr>
      </p:pic>
      <p:pic>
        <p:nvPicPr>
          <p:cNvPr id="45" name="Picture 44" descr="A close-up of a certificate&#10;&#10;Description automatically generated">
            <a:extLst>
              <a:ext uri="{FF2B5EF4-FFF2-40B4-BE49-F238E27FC236}">
                <a16:creationId xmlns:a16="http://schemas.microsoft.com/office/drawing/2014/main" id="{C44FA3C4-486A-71A5-CBF8-37755DF0546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49035" y="27420073"/>
            <a:ext cx="2131464" cy="2931390"/>
          </a:xfrm>
          <a:prstGeom prst="rect">
            <a:avLst/>
          </a:prstGeom>
        </p:spPr>
      </p:pic>
    </p:spTree>
    <p:extLst>
      <p:ext uri="{BB962C8B-B14F-4D97-AF65-F5344CB8AC3E}">
        <p14:creationId xmlns:p14="http://schemas.microsoft.com/office/powerpoint/2010/main" val="113931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p:cNvSpPr/>
          <p:nvPr/>
        </p:nvSpPr>
        <p:spPr>
          <a:xfrm>
            <a:off x="537590" y="23333006"/>
            <a:ext cx="13378162" cy="54853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8" name="TextBox 57"/>
          <p:cNvSpPr txBox="1"/>
          <p:nvPr/>
        </p:nvSpPr>
        <p:spPr>
          <a:xfrm>
            <a:off x="579176" y="23509306"/>
            <a:ext cx="13237733" cy="5324535"/>
          </a:xfrm>
          <a:prstGeom prst="rect">
            <a:avLst/>
          </a:prstGeom>
          <a:noFill/>
        </p:spPr>
        <p:txBody>
          <a:bodyPr wrap="square">
            <a:spAutoFit/>
          </a:bodyPr>
          <a:lstStyle/>
          <a:p>
            <a:pPr algn="just"/>
            <a:r>
              <a:rPr lang="en-US" sz="2000" dirty="0">
                <a:latin typeface="Times" panose="02020603050405020304" pitchFamily="18" charset="0"/>
                <a:cs typeface="Times" panose="02020603050405020304" pitchFamily="18" charset="0"/>
              </a:rPr>
              <a:t> </a:t>
            </a:r>
          </a:p>
          <a:p>
            <a:pPr algn="just"/>
            <a:r>
              <a:rPr lang="en-US" sz="2000" dirty="0">
                <a:latin typeface="Times" panose="02020603050405020304" pitchFamily="18" charset="0"/>
                <a:cs typeface="Times" panose="02020603050405020304" pitchFamily="18" charset="0"/>
              </a:rPr>
              <a:t>	In this research, the design and simulation of a service robot named FOODIT are discussed. Unlike commercial models, FOODIT offers distinctive features, including economical pricing and the ability to transport four dishes, enhancing delivery capabilities compared to existing models. The robot integrates with multiple platforms and features a straightforward routing system, simplifying operations. Customer interaction is facilitated through a mobile application for assessing service and food quality and real-time environmental </a:t>
            </a:r>
            <a:r>
              <a:rPr lang="en-US" sz="2000" dirty="0" err="1">
                <a:latin typeface="Times" panose="02020603050405020304" pitchFamily="18" charset="0"/>
                <a:cs typeface="Times" panose="02020603050405020304" pitchFamily="18" charset="0"/>
              </a:rPr>
              <a:t>monitoring.The</a:t>
            </a:r>
            <a:r>
              <a:rPr lang="en-US" sz="2000" dirty="0">
                <a:latin typeface="Times" panose="02020603050405020304" pitchFamily="18" charset="0"/>
                <a:cs typeface="Times" panose="02020603050405020304" pitchFamily="18" charset="0"/>
              </a:rPr>
              <a:t> MATLAB simulation included initial PID controller parameter settings, and the robot's performance was evaluated using four optimization methods: BAS, PSO, POA, and EO, across four paths: Circle Shape, Ellipse Shape, Spiral Path, and Eight Shape Path. The EO method showed the highest accuracy (R = 0.99995) on the third path, while the BAS method excelled on the first path (R = 0.999988). Each optimization method achieved its peak speed on different paths, and the BAS method generally outperformed others in execution time. The findings highlighted that optimization method choice significantly impacts accuracy and speed outcomes, but superior results were not always tied to the largest number of particles and repetitions. The PSO method achieved the highest speed on the first, third, and fourth paths, while POA was the top performer on the second </a:t>
            </a:r>
            <a:r>
              <a:rPr lang="en-US" sz="2000" dirty="0" err="1">
                <a:latin typeface="Times" panose="02020603050405020304" pitchFamily="18" charset="0"/>
                <a:cs typeface="Times" panose="02020603050405020304" pitchFamily="18" charset="0"/>
              </a:rPr>
              <a:t>path.The</a:t>
            </a:r>
            <a:r>
              <a:rPr lang="en-US" sz="2000" dirty="0">
                <a:latin typeface="Times" panose="02020603050405020304" pitchFamily="18" charset="0"/>
                <a:cs typeface="Times" panose="02020603050405020304" pitchFamily="18" charset="0"/>
              </a:rPr>
              <a:t> robot's performance with the optimized PID controller coefficients confirmed the simulation's accuracy. However, a major limitation in the current design is the two-minute delivery speed due to arm operation. Future development will focus on optimizing the food delivery process and evaluating the integration of the design into a swarm format, marking significant progress toward system refinement and innovative functionality.</a:t>
            </a:r>
          </a:p>
        </p:txBody>
      </p:sp>
      <p:sp>
        <p:nvSpPr>
          <p:cNvPr id="37" name="Rectangle: Rounded Corners 36"/>
          <p:cNvSpPr/>
          <p:nvPr/>
        </p:nvSpPr>
        <p:spPr>
          <a:xfrm>
            <a:off x="510794" y="15449319"/>
            <a:ext cx="13237733" cy="76949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418997" y="10777176"/>
            <a:ext cx="13446449" cy="45281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553040" y="303528"/>
            <a:ext cx="10679229" cy="1354217"/>
          </a:xfrm>
          <a:prstGeom prst="rect">
            <a:avLst/>
          </a:prstGeom>
          <a:noFill/>
        </p:spPr>
        <p:txBody>
          <a:bodyPr wrap="square" rtlCol="0">
            <a:spAutoFit/>
          </a:bodyPr>
          <a:lstStyle/>
          <a:p>
            <a:pPr algn="ctr"/>
            <a:r>
              <a:rPr lang="en-US" sz="5400" b="1" dirty="0">
                <a:latin typeface="Times" panose="02020603050405020304" pitchFamily="18" charset="0"/>
                <a:cs typeface="Times" panose="02020603050405020304" pitchFamily="18" charset="0"/>
              </a:rPr>
              <a:t>FOODIT </a:t>
            </a:r>
          </a:p>
          <a:p>
            <a:pPr algn="ctr"/>
            <a:r>
              <a:rPr lang="en-US" altLang="zh-C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FOOD Delivery </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 From Simulation to Design  &amp; Performance </a:t>
            </a:r>
          </a:p>
        </p:txBody>
      </p:sp>
      <p:grpSp>
        <p:nvGrpSpPr>
          <p:cNvPr id="72" name="Group 71"/>
          <p:cNvGrpSpPr/>
          <p:nvPr/>
        </p:nvGrpSpPr>
        <p:grpSpPr>
          <a:xfrm>
            <a:off x="418997" y="2336462"/>
            <a:ext cx="13461727" cy="8323374"/>
            <a:chOff x="16290911" y="2760393"/>
            <a:chExt cx="7645838" cy="14556304"/>
          </a:xfrm>
        </p:grpSpPr>
        <p:sp>
          <p:nvSpPr>
            <p:cNvPr id="10" name="Rectangle: Rounded Corners 9"/>
            <p:cNvSpPr/>
            <p:nvPr/>
          </p:nvSpPr>
          <p:spPr>
            <a:xfrm>
              <a:off x="16290911" y="2760393"/>
              <a:ext cx="7645838" cy="14556304"/>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6356665" y="3063776"/>
              <a:ext cx="7572727" cy="13940779"/>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 </a:t>
              </a:r>
              <a:r>
                <a:rPr lang="en-US" sz="2400" b="1" dirty="0">
                  <a:latin typeface="Times" panose="02020603050405020304" pitchFamily="18" charset="0"/>
                  <a:cs typeface="Times" panose="02020603050405020304" pitchFamily="18" charset="0"/>
                </a:rPr>
                <a:t>The FOODIT robot is a comprehensive system that integrates hardware (various sensors) and software (Mobile App and Web Application) to perform tasks such as navigating paths, placing food orders, identifying individuals, and delivering food.</a:t>
              </a:r>
            </a:p>
            <a:p>
              <a:endParaRPr lang="en-US" sz="2000"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A. Robot Hardware System</a:t>
              </a:r>
              <a:endParaRPr lang="en-US" sz="2000" dirty="0">
                <a:solidFill>
                  <a:srgbClr val="FF0000"/>
                </a:solidFill>
                <a:latin typeface="Times" panose="02020603050405020304" pitchFamily="18" charset="0"/>
                <a:cs typeface="Times" panose="02020603050405020304" pitchFamily="18" charset="0"/>
              </a:endParaRP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Structure</a:t>
              </a:r>
              <a:r>
                <a:rPr lang="en-US" sz="2000" dirty="0">
                  <a:latin typeface="Times" panose="02020603050405020304" pitchFamily="18" charset="0"/>
                  <a:cs typeface="Times" panose="02020603050405020304" pitchFamily="18" charset="0"/>
                </a:rPr>
                <a:t>: The robot features four wheels (4WD) and a 4 DOF robotic arm with Vision Camera 1 for user input and Pixy Camera 2 for user verification.</a:t>
              </a: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Components</a:t>
              </a:r>
              <a:r>
                <a:rPr lang="en-US" sz="2000" dirty="0">
                  <a:latin typeface="Times" panose="02020603050405020304" pitchFamily="18" charset="0"/>
                  <a:cs typeface="Times" panose="02020603050405020304" pitchFamily="18" charset="0"/>
                </a:rPr>
                <a:t>: The main components include the body movement motor, user interaction, processor, sensors, food dispenser, and power key.</a:t>
              </a: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Processors</a:t>
              </a:r>
              <a:r>
                <a:rPr lang="en-US" sz="2000" dirty="0">
                  <a:latin typeface="Times" panose="02020603050405020304" pitchFamily="18" charset="0"/>
                  <a:cs typeface="Times" panose="02020603050405020304" pitchFamily="18" charset="0"/>
                </a:rPr>
                <a:t>: Three CPUs (Raspberry Pi, Arduino Mega, and WeMo’s) are used for multitasking and efficient coordination. Processor 1 handles movement and obstacle avoidance, Processor 2 manages Pixy Cam and robotic arm, and Processor 3 connects the mobile app to the web page. The Raspberry Pi acts as the main processor and communication hub.</a:t>
              </a:r>
            </a:p>
            <a:p>
              <a:pPr lvl="1">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B. Robot Software System</a:t>
              </a: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solidFill>
                    <a:srgbClr val="002060"/>
                  </a:solidFill>
                  <a:latin typeface="Times" panose="02020603050405020304" pitchFamily="18" charset="0"/>
                  <a:cs typeface="Times" panose="02020603050405020304" pitchFamily="18" charset="0"/>
                </a:rPr>
                <a:t>Mobile Application</a:t>
              </a:r>
              <a:r>
                <a:rPr lang="en-US" sz="2000" dirty="0">
                  <a:solidFill>
                    <a:srgbClr val="002060"/>
                  </a:solidFill>
                  <a:latin typeface="Times" panose="02020603050405020304" pitchFamily="18" charset="0"/>
                  <a:cs typeface="Times" panose="02020603050405020304" pitchFamily="18" charset="0"/>
                </a:rPr>
                <a:t>: Developed with MIT App Inventor, it includes:</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Login Page</a:t>
              </a:r>
              <a:r>
                <a:rPr lang="en-US" sz="2000" dirty="0">
                  <a:latin typeface="Times" panose="02020603050405020304" pitchFamily="18" charset="0"/>
                  <a:cs typeface="Times" panose="02020603050405020304" pitchFamily="18" charset="0"/>
                </a:rPr>
                <a:t>: User authentication.</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Order Pages</a:t>
              </a:r>
              <a:r>
                <a:rPr lang="en-US" sz="2000" dirty="0">
                  <a:latin typeface="Times" panose="02020603050405020304" pitchFamily="18" charset="0"/>
                  <a:cs typeface="Times" panose="02020603050405020304" pitchFamily="18" charset="0"/>
                </a:rPr>
                <a:t>: Food selection and feedback.</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User Selection Data Page</a:t>
              </a:r>
              <a:r>
                <a:rPr lang="en-US" sz="2000" dirty="0">
                  <a:latin typeface="Times" panose="02020603050405020304" pitchFamily="18" charset="0"/>
                  <a:cs typeface="Times" panose="02020603050405020304" pitchFamily="18" charset="0"/>
                </a:rPr>
                <a:t>: Displays chosen food items and assigns a color code for delivery.</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SETINPAGE Procedure</a:t>
              </a:r>
              <a:r>
                <a:rPr lang="en-US" sz="2000" dirty="0">
                  <a:latin typeface="Times" panose="02020603050405020304" pitchFamily="18" charset="0"/>
                  <a:cs typeface="Times" panose="02020603050405020304" pitchFamily="18" charset="0"/>
                </a:rPr>
                <a:t>: Establishes connection with WEMOS board for web server setup.</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Robot Control Procedure</a:t>
              </a:r>
              <a:r>
                <a:rPr lang="en-US" sz="2000" dirty="0">
                  <a:latin typeface="Times" panose="02020603050405020304" pitchFamily="18" charset="0"/>
                  <a:cs typeface="Times" panose="02020603050405020304" pitchFamily="18" charset="0"/>
                </a:rPr>
                <a:t>: Manages robot operations via web interface.</a:t>
              </a: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DATAUPDATE Procedure</a:t>
              </a:r>
              <a:r>
                <a:rPr lang="en-US" sz="2000" dirty="0">
                  <a:latin typeface="Times" panose="02020603050405020304" pitchFamily="18" charset="0"/>
                  <a:cs typeface="Times" panose="02020603050405020304" pitchFamily="18" charset="0"/>
                </a:rPr>
                <a:t>: Uploads data to a server using JSON format.</a:t>
              </a:r>
            </a:p>
            <a:p>
              <a:pPr marL="742950" lvl="1" indent="-285750">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latin typeface="Times" panose="02020603050405020304" pitchFamily="18" charset="0"/>
                  <a:cs typeface="Times" panose="02020603050405020304" pitchFamily="18" charset="0"/>
                </a:rPr>
                <a:t>Web Application</a:t>
              </a:r>
              <a:r>
                <a:rPr lang="en-US" sz="2000" dirty="0">
                  <a:latin typeface="Times" panose="02020603050405020304" pitchFamily="18" charset="0"/>
                  <a:cs typeface="Times" panose="02020603050405020304" pitchFamily="18" charset="0"/>
                </a:rPr>
                <a:t>: Enhances system management with pages for app download, camera control, main view, feedback, order management, and data export. The MySQL database manages user orders and feedback. An Arduino-controlled USB camera connected to the Raspberry Pi captures and uploads images, facilitating food preparation and delivery.</a:t>
              </a:r>
            </a:p>
          </p:txBody>
        </p:sp>
      </p:gr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34767" y="29170554"/>
            <a:ext cx="10511692" cy="14375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961175" y="29214719"/>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250014" y="29297681"/>
            <a:ext cx="982255" cy="108633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808596" y="169482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459434" y="29646988"/>
            <a:ext cx="830350" cy="83035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586127" y="10974274"/>
            <a:ext cx="12955985" cy="4331090"/>
            <a:chOff x="203315" y="13729758"/>
            <a:chExt cx="13507512" cy="4494551"/>
          </a:xfrm>
        </p:grpSpPr>
        <p:pic>
          <p:nvPicPr>
            <p:cNvPr id="3" name="Picture 2" descr="A diagram of a machine&#10;&#10;Description automatically generated"/>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315" y="13729758"/>
              <a:ext cx="7246563" cy="4494551"/>
            </a:xfrm>
            <a:prstGeom prst="rect">
              <a:avLst/>
            </a:prstGeom>
          </p:spPr>
        </p:pic>
        <p:pic>
          <p:nvPicPr>
            <p:cNvPr id="6" name="Picture 5" descr="A screenshot of a computer&#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0944" y="13742439"/>
              <a:ext cx="6179883" cy="4296823"/>
            </a:xfrm>
            <a:prstGeom prst="rect">
              <a:avLst/>
            </a:prstGeom>
          </p:spPr>
        </p:pic>
      </p:grpSp>
      <p:pic>
        <p:nvPicPr>
          <p:cNvPr id="9" name="Picture 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493" y="20938744"/>
            <a:ext cx="7979635" cy="2069219"/>
          </a:xfrm>
          <a:prstGeom prst="rect">
            <a:avLst/>
          </a:prstGeom>
        </p:spPr>
      </p:pic>
      <p:pic>
        <p:nvPicPr>
          <p:cNvPr id="19" name="Picture 18" descr="A group of graphs showing different types of lines&#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3313" y="20790023"/>
            <a:ext cx="4722096" cy="2264869"/>
          </a:xfrm>
          <a:prstGeom prst="rect">
            <a:avLst/>
          </a:prstGeom>
        </p:spPr>
      </p:pic>
      <p:pic>
        <p:nvPicPr>
          <p:cNvPr id="27" name="Picture 26" descr="A collage of graphs&#10;&#10;Description automatically generate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93312" y="15594205"/>
            <a:ext cx="4722096" cy="5079407"/>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2237" y="15616348"/>
            <a:ext cx="8112754" cy="5277498"/>
          </a:xfrm>
          <a:prstGeom prst="rect">
            <a:avLst/>
          </a:prstGeom>
        </p:spPr>
      </p:pic>
      <p:pic>
        <p:nvPicPr>
          <p:cNvPr id="53" name="Picture 52"/>
          <p:cNvPicPr>
            <a:picLocks noChangeAspect="1"/>
          </p:cNvPicPr>
          <p:nvPr/>
        </p:nvPicPr>
        <p:blipFill rotWithShape="1">
          <a:blip r:embed="rId11"/>
          <a:srcRect r="7888"/>
          <a:stretch>
            <a:fillRect/>
          </a:stretch>
        </p:blipFill>
        <p:spPr>
          <a:xfrm>
            <a:off x="12378688" y="29140771"/>
            <a:ext cx="1435398" cy="1467375"/>
          </a:xfrm>
          <a:prstGeom prst="rect">
            <a:avLst/>
          </a:prstGeom>
        </p:spPr>
      </p:pic>
      <p:sp>
        <p:nvSpPr>
          <p:cNvPr id="55" name="TextBox 54"/>
          <p:cNvSpPr txBox="1"/>
          <p:nvPr/>
        </p:nvSpPr>
        <p:spPr>
          <a:xfrm>
            <a:off x="1168812" y="29676126"/>
            <a:ext cx="9707545" cy="707886"/>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r>
              <a:rPr lang="en-US" dirty="0"/>
              <a:t>Moshayedi, A. J., Roy, A. S., Liao, L., Khan, A. S., </a:t>
            </a:r>
            <a:r>
              <a:rPr lang="en-US" dirty="0" err="1"/>
              <a:t>Kolahdooz</a:t>
            </a:r>
            <a:r>
              <a:rPr lang="en-US" dirty="0"/>
              <a:t>, A., &amp; </a:t>
            </a:r>
            <a:r>
              <a:rPr lang="en-US" dirty="0" err="1"/>
              <a:t>Eftekhari</a:t>
            </a:r>
            <a:r>
              <a:rPr lang="en-US" dirty="0"/>
              <a:t>, A. (2024). Design and Development of FOODIEBOT Robot: From Simulation to Design. IEEE Access.</a:t>
            </a:r>
          </a:p>
        </p:txBody>
      </p:sp>
      <p:sp>
        <p:nvSpPr>
          <p:cNvPr id="131" name="Text Box 133"/>
          <p:cNvSpPr txBox="1">
            <a:spLocks noChangeArrowheads="1"/>
          </p:cNvSpPr>
          <p:nvPr/>
        </p:nvSpPr>
        <p:spPr bwMode="auto">
          <a:xfrm>
            <a:off x="877432" y="23330407"/>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73493" y="23258857"/>
            <a:ext cx="767583" cy="92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p:cNvSpPr/>
          <p:nvPr/>
        </p:nvSpPr>
        <p:spPr>
          <a:xfrm>
            <a:off x="537590" y="23333006"/>
            <a:ext cx="13378162" cy="512443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45" name="TextBox 44"/>
          <p:cNvSpPr txBox="1"/>
          <p:nvPr/>
        </p:nvSpPr>
        <p:spPr>
          <a:xfrm>
            <a:off x="808595" y="23859209"/>
            <a:ext cx="12894085" cy="4524315"/>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 	</a:t>
            </a:r>
            <a:r>
              <a:rPr lang="en-US" dirty="0">
                <a:solidFill>
                  <a:srgbClr val="FF0000"/>
                </a:solidFill>
                <a:latin typeface="Times" panose="02020603050405020304" pitchFamily="18" charset="0"/>
                <a:cs typeface="Times" panose="02020603050405020304" pitchFamily="18" charset="0"/>
              </a:rPr>
              <a:t>This </a:t>
            </a:r>
            <a:r>
              <a:rPr lang="en-US" b="1" dirty="0">
                <a:solidFill>
                  <a:srgbClr val="FF0000"/>
                </a:solidFill>
                <a:latin typeface="Times" panose="02020603050405020304" pitchFamily="18" charset="0"/>
                <a:cs typeface="Times" panose="02020603050405020304" pitchFamily="18" charset="0"/>
              </a:rPr>
              <a:t>Phase 1 </a:t>
            </a:r>
            <a:r>
              <a:rPr lang="en-US" dirty="0">
                <a:solidFill>
                  <a:srgbClr val="FF0000"/>
                </a:solidFill>
                <a:latin typeface="Times" panose="02020603050405020304" pitchFamily="18" charset="0"/>
                <a:cs typeface="Times" panose="02020603050405020304" pitchFamily="18" charset="0"/>
              </a:rPr>
              <a:t>focuses on modeling and simulating a dual-wheeled AGV with 16 magnetic sensors and a PID controller using MATLAB. Key achievements include:</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Model Development : </a:t>
            </a:r>
            <a:r>
              <a:rPr lang="en-US" dirty="0">
                <a:solidFill>
                  <a:srgbClr val="FF0000"/>
                </a:solidFill>
                <a:latin typeface="Times" panose="02020603050405020304" pitchFamily="18" charset="0"/>
                <a:cs typeface="Times" panose="02020603050405020304" pitchFamily="18" charset="0"/>
              </a:rPr>
              <a:t>Detailed AGV model construction, including parts and sensor integration</a:t>
            </a:r>
            <a:r>
              <a:rPr lang="en-US" dirty="0">
                <a:latin typeface="Times" panose="02020603050405020304" pitchFamily="18" charset="0"/>
                <a:cs typeface="Times" panose="02020603050405020304" pitchFamily="18" charset="0"/>
              </a:rPr>
              <a:t>.</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PID Tuning: </a:t>
            </a:r>
            <a:r>
              <a:rPr lang="en-US" dirty="0">
                <a:solidFill>
                  <a:srgbClr val="FF0000"/>
                </a:solidFill>
                <a:latin typeface="Times" panose="02020603050405020304" pitchFamily="18" charset="0"/>
                <a:cs typeface="Times" panose="02020603050405020304" pitchFamily="18" charset="0"/>
              </a:rPr>
              <a:t>Used real AGV data for PID adjustment and compared empirical PID tuning with PSO and BAS methods.</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Performance Evaluation: </a:t>
            </a:r>
            <a:r>
              <a:rPr lang="en-US" dirty="0">
                <a:solidFill>
                  <a:srgbClr val="FF0000"/>
                </a:solidFill>
                <a:latin typeface="Times" panose="02020603050405020304" pitchFamily="18" charset="0"/>
                <a:cs typeface="Times" panose="02020603050405020304" pitchFamily="18" charset="0"/>
              </a:rPr>
              <a:t>Tested the AGV's path tracking in MATLAB and CoppeliaSim (VREP), finding BAS to be the most effective.</a:t>
            </a:r>
            <a:endParaRPr lang="en-US" dirty="0">
              <a:latin typeface="Times" panose="02020603050405020304" pitchFamily="18" charset="0"/>
              <a:cs typeface="Times" panose="02020603050405020304" pitchFamily="18" charset="0"/>
            </a:endParaRPr>
          </a:p>
          <a:p>
            <a:r>
              <a:rPr lang="en-US" b="1" dirty="0">
                <a:latin typeface="Times" panose="02020603050405020304" pitchFamily="18" charset="0"/>
                <a:cs typeface="Times" panose="02020603050405020304" pitchFamily="18" charset="0"/>
              </a:rPr>
              <a:t>Conclusion : </a:t>
            </a:r>
            <a:r>
              <a:rPr lang="en-US" dirty="0">
                <a:solidFill>
                  <a:srgbClr val="FF0000"/>
                </a:solidFill>
                <a:latin typeface="Times" panose="02020603050405020304" pitchFamily="18" charset="0"/>
                <a:cs typeface="Times" panose="02020603050405020304" pitchFamily="18" charset="0"/>
              </a:rPr>
              <a:t>The PID controller showed strong performance in simulations, with BAS outperforming other methods. Future work will involve real-world testing with obstacles and additional optimizers.</a:t>
            </a:r>
          </a:p>
          <a:p>
            <a:endParaRPr lang="en-US" dirty="0">
              <a:latin typeface="Times" panose="02020603050405020304" pitchFamily="18" charset="0"/>
              <a:cs typeface="Times" panose="02020603050405020304" pitchFamily="18" charset="0"/>
            </a:endParaRPr>
          </a:p>
          <a:p>
            <a:r>
              <a:rPr lang="en-US" dirty="0">
                <a:solidFill>
                  <a:srgbClr val="002060"/>
                </a:solidFill>
                <a:latin typeface="Times" panose="02020603050405020304" pitchFamily="18" charset="0"/>
                <a:cs typeface="Times" panose="02020603050405020304" pitchFamily="18" charset="0"/>
              </a:rPr>
              <a:t>The </a:t>
            </a:r>
            <a:r>
              <a:rPr lang="en-US" b="1" dirty="0">
                <a:solidFill>
                  <a:srgbClr val="002060"/>
                </a:solidFill>
                <a:latin typeface="Times" panose="02020603050405020304" pitchFamily="18" charset="0"/>
                <a:cs typeface="Times" panose="02020603050405020304" pitchFamily="18" charset="0"/>
              </a:rPr>
              <a:t>Phase 2 </a:t>
            </a:r>
            <a:r>
              <a:rPr lang="en-US" dirty="0">
                <a:solidFill>
                  <a:srgbClr val="002060"/>
                </a:solidFill>
                <a:latin typeface="Times" panose="02020603050405020304" pitchFamily="18" charset="0"/>
                <a:cs typeface="Times" panose="02020603050405020304" pitchFamily="18" charset="0"/>
              </a:rPr>
              <a:t>addresses the challenge of efficient sensor selection for AGVs by proposing a Fusion algorithm combining vision and infrared sensors. Key findings include:</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Fusion Algorithm : </a:t>
            </a:r>
            <a:r>
              <a:rPr lang="en-US" dirty="0">
                <a:solidFill>
                  <a:srgbClr val="002060"/>
                </a:solidFill>
                <a:latin typeface="Times" panose="02020603050405020304" pitchFamily="18" charset="0"/>
                <a:cs typeface="Times" panose="02020603050405020304" pitchFamily="18" charset="0"/>
              </a:rPr>
              <a:t>Combines vision and IR sensors for navigation on various routes.</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Testing : </a:t>
            </a:r>
            <a:r>
              <a:rPr lang="en-US" dirty="0">
                <a:solidFill>
                  <a:srgbClr val="002060"/>
                </a:solidFill>
                <a:latin typeface="Times" panose="02020603050405020304" pitchFamily="18" charset="0"/>
                <a:cs typeface="Times" panose="02020603050405020304" pitchFamily="18" charset="0"/>
              </a:rPr>
              <a:t>Compared the Fusion algorithm to vision-only systems, achieving better speeds (46 cm/s for Fusion vs. 26 cm/s for vision-only).</a:t>
            </a: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Insights : </a:t>
            </a:r>
            <a:r>
              <a:rPr lang="en-US" dirty="0">
                <a:solidFill>
                  <a:srgbClr val="002060"/>
                </a:solidFill>
                <a:latin typeface="Times" panose="02020603050405020304" pitchFamily="18" charset="0"/>
                <a:cs typeface="Times" panose="02020603050405020304" pitchFamily="18" charset="0"/>
              </a:rPr>
              <a:t>Noted the influence of camera FPS and wheel size on speed.</a:t>
            </a:r>
          </a:p>
          <a:p>
            <a:r>
              <a:rPr lang="en-US" dirty="0">
                <a:latin typeface="Times" panose="02020603050405020304" pitchFamily="18" charset="0"/>
                <a:cs typeface="Times" panose="02020603050405020304" pitchFamily="18" charset="0"/>
              </a:rPr>
              <a:t> </a:t>
            </a:r>
            <a:r>
              <a:rPr lang="en-US" b="1" dirty="0">
                <a:latin typeface="Times" panose="02020603050405020304" pitchFamily="18" charset="0"/>
                <a:cs typeface="Times" panose="02020603050405020304" pitchFamily="18" charset="0"/>
              </a:rPr>
              <a:t>Conclusion : </a:t>
            </a:r>
            <a:r>
              <a:rPr lang="en-US" dirty="0">
                <a:solidFill>
                  <a:srgbClr val="002060"/>
                </a:solidFill>
                <a:latin typeface="Times" panose="02020603050405020304" pitchFamily="18" charset="0"/>
                <a:cs typeface="Times" panose="02020603050405020304" pitchFamily="18" charset="0"/>
              </a:rPr>
              <a:t>The Fusion algorithm provided effective path-following with fewer sensors, showing promise for future optimization.</a:t>
            </a:r>
          </a:p>
        </p:txBody>
      </p:sp>
      <p:sp>
        <p:nvSpPr>
          <p:cNvPr id="11" name="Rectangle: Rounded Corners 10"/>
          <p:cNvSpPr/>
          <p:nvPr/>
        </p:nvSpPr>
        <p:spPr>
          <a:xfrm>
            <a:off x="9477568" y="1740396"/>
            <a:ext cx="4369077" cy="629204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37" name="Rectangle: Rounded Corners 36"/>
          <p:cNvSpPr/>
          <p:nvPr/>
        </p:nvSpPr>
        <p:spPr>
          <a:xfrm>
            <a:off x="383368" y="15030069"/>
            <a:ext cx="13237733" cy="8268162"/>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323218" y="7681853"/>
            <a:ext cx="8989463" cy="7182455"/>
          </a:xfrm>
          <a:prstGeom prst="roundRect">
            <a:avLst>
              <a:gd name="adj" fmla="val 5308"/>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i="1" dirty="0">
                <a:latin typeface="Times New Roman" panose="02020603050405020304" pitchFamily="18" charset="0"/>
                <a:cs typeface="Times New Roman" panose="02020603050405020304" pitchFamily="18" charset="0"/>
              </a:rPr>
              <a:t>Phase I Contributions:</a:t>
            </a:r>
          </a:p>
          <a:p>
            <a:pPr marL="339725" indent="-287655"/>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Development of a Two-Wheel AGV Model : </a:t>
            </a:r>
            <a:r>
              <a:rPr lang="en-US" dirty="0">
                <a:solidFill>
                  <a:srgbClr val="7030A0"/>
                </a:solidFill>
                <a:latin typeface="Times New Roman" panose="02020603050405020304" pitchFamily="18" charset="0"/>
                <a:cs typeface="Times New Roman" panose="02020603050405020304" pitchFamily="18" charset="0"/>
              </a:rPr>
              <a:t>Proposed a detailed and effective model for a two-wheel AGV robot with four free wheels, utilizing Simulink for modeling and validating the extracted values through </a:t>
            </a:r>
            <a:r>
              <a:rPr lang="en-US" dirty="0" err="1">
                <a:solidFill>
                  <a:srgbClr val="7030A0"/>
                </a:solidFill>
                <a:latin typeface="Times New Roman" panose="02020603050405020304" pitchFamily="18" charset="0"/>
                <a:cs typeface="Times New Roman" panose="02020603050405020304" pitchFamily="18" charset="0"/>
              </a:rPr>
              <a:t>Vrep</a:t>
            </a:r>
            <a:r>
              <a:rPr lang="en-US" dirty="0">
                <a:solidFill>
                  <a:srgbClr val="7030A0"/>
                </a:solidFill>
                <a:latin typeface="Times New Roman" panose="02020603050405020304" pitchFamily="18" charset="0"/>
                <a:cs typeface="Times New Roman" panose="02020603050405020304" pitchFamily="18" charset="0"/>
              </a:rPr>
              <a:t> during trajectory missions</a:t>
            </a:r>
            <a:r>
              <a:rPr lang="en-US" dirty="0">
                <a:latin typeface="Times New Roman" panose="02020603050405020304" pitchFamily="18" charset="0"/>
                <a:cs typeface="Times New Roman" panose="02020603050405020304" pitchFamily="18" charset="0"/>
              </a:rPr>
              <a:t>.</a:t>
            </a:r>
          </a:p>
          <a:p>
            <a:pPr marL="339725" indent="-287655"/>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Comparison with Previous Research : </a:t>
            </a:r>
            <a:r>
              <a:rPr lang="en-US" dirty="0">
                <a:solidFill>
                  <a:srgbClr val="7030A0"/>
                </a:solidFill>
                <a:latin typeface="Times New Roman" panose="02020603050405020304" pitchFamily="18" charset="0"/>
                <a:cs typeface="Times New Roman" panose="02020603050405020304" pitchFamily="18" charset="0"/>
              </a:rPr>
              <a:t>Compared the real dimensions and values of the AGV robot against those reported in previous research, highlighting the actual changes needed for PID controller tuning.</a:t>
            </a:r>
          </a:p>
          <a:p>
            <a:pPr marL="339725" indent="-287655"/>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Performance Testing : </a:t>
            </a:r>
            <a:r>
              <a:rPr lang="en-US" dirty="0">
                <a:solidFill>
                  <a:srgbClr val="7030A0"/>
                </a:solidFill>
                <a:latin typeface="Times New Roman" panose="02020603050405020304" pitchFamily="18" charset="0"/>
                <a:cs typeface="Times New Roman" panose="02020603050405020304" pitchFamily="18" charset="0"/>
              </a:rPr>
              <a:t>Evaluated the robot’s performance on various paths (Circle, Ellipse, Spiral, 8-Shape, and a special path) of approximately 8 meters in length.</a:t>
            </a:r>
          </a:p>
          <a:p>
            <a:pPr marL="339725" indent="-287655"/>
            <a:r>
              <a:rPr lang="en-US" dirty="0">
                <a:latin typeface="Times New Roman" panose="02020603050405020304" pitchFamily="18" charset="0"/>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PID and Meta-Heuristic Algorithm Comparison : </a:t>
            </a:r>
            <a:r>
              <a:rPr lang="en-US" dirty="0">
                <a:solidFill>
                  <a:srgbClr val="7030A0"/>
                </a:solidFill>
                <a:latin typeface="Times New Roman" panose="02020603050405020304" pitchFamily="18" charset="0"/>
                <a:cs typeface="Times New Roman" panose="02020603050405020304" pitchFamily="18" charset="0"/>
              </a:rPr>
              <a:t>Introduced and compared the empirical PID method with two renowned meta-heuristic algorithms, Particle Swarm Optimization (PSO) and Bat Algorithm (BAS), for PID tuning.</a:t>
            </a:r>
          </a:p>
          <a:p>
            <a:pPr lvl="1"/>
            <a:endParaRPr lang="en-US"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  Phase II Contributions:</a:t>
            </a:r>
          </a:p>
          <a:p>
            <a:pPr marL="339725" lvl="1" indent="-287655"/>
            <a:r>
              <a:rPr lang="en-US" sz="2000" dirty="0">
                <a:solidFill>
                  <a:srgbClr val="FF0000"/>
                </a:solidFill>
                <a:latin typeface="Times New Roman" panose="02020603050405020304" pitchFamily="18" charset="0"/>
                <a:cs typeface="Times New Roman" panose="02020603050405020304" pitchFamily="18" charset="0"/>
              </a:rPr>
              <a:t>1.  </a:t>
            </a:r>
            <a:r>
              <a:rPr lang="en-US" sz="2000" b="1" dirty="0">
                <a:solidFill>
                  <a:srgbClr val="FF0000"/>
                </a:solidFill>
                <a:latin typeface="Times New Roman" panose="02020603050405020304" pitchFamily="18" charset="0"/>
                <a:cs typeface="Times New Roman" panose="02020603050405020304" pitchFamily="18" charset="0"/>
              </a:rPr>
              <a:t>Fusion Navigation Algorithm:</a:t>
            </a:r>
            <a:r>
              <a:rPr lang="en-US" sz="2000" dirty="0">
                <a:latin typeface="Times New Roman" panose="02020603050405020304" pitchFamily="18" charset="0"/>
                <a:cs typeface="Times New Roman" panose="02020603050405020304" pitchFamily="18" charset="0"/>
              </a:rPr>
              <a:t> Proposed a fusion navigation algorithm using a minimal number of sensors, enhancing navigation accuracy.</a:t>
            </a:r>
          </a:p>
          <a:p>
            <a:pPr marL="339725" lvl="1" indent="-287655"/>
            <a:r>
              <a:rPr lang="en-US" sz="2000" b="1" dirty="0">
                <a:solidFill>
                  <a:srgbClr val="FF0000"/>
                </a:solidFill>
                <a:latin typeface="Times New Roman" panose="02020603050405020304" pitchFamily="18" charset="0"/>
                <a:cs typeface="Times New Roman" panose="02020603050405020304" pitchFamily="18" charset="0"/>
              </a:rPr>
              <a:t>2.  Vision System Comparison: </a:t>
            </a:r>
            <a:r>
              <a:rPr lang="en-US" sz="2000" dirty="0">
                <a:latin typeface="Times New Roman" panose="02020603050405020304" pitchFamily="18" charset="0"/>
                <a:cs typeface="Times New Roman" panose="02020603050405020304" pitchFamily="18" charset="0"/>
              </a:rPr>
              <a:t>Demonstrated the effects of the fusion algorithm in comparison to a vision-based system (Camera), assessing performance on the desired path versus the actual following path.</a:t>
            </a:r>
          </a:p>
          <a:p>
            <a:pPr marL="339725" lvl="1" indent="-287655"/>
            <a:r>
              <a:rPr lang="en-US" sz="2000" b="1" dirty="0">
                <a:solidFill>
                  <a:srgbClr val="FF0000"/>
                </a:solidFill>
                <a:latin typeface="Times New Roman" panose="02020603050405020304" pitchFamily="18" charset="0"/>
                <a:cs typeface="Times New Roman" panose="02020603050405020304" pitchFamily="18" charset="0"/>
              </a:rPr>
              <a:t>3.  Speed Optimization: </a:t>
            </a:r>
            <a:r>
              <a:rPr lang="en-US" sz="2000" dirty="0">
                <a:latin typeface="Times New Roman" panose="02020603050405020304" pitchFamily="18" charset="0"/>
                <a:cs typeface="Times New Roman" panose="02020603050405020304" pitchFamily="18" charset="0"/>
              </a:rPr>
              <a:t>Determined the maximum feasible speed for both algorithms to achieve 100% successful tracking across five different paths and compared the performance results.</a:t>
            </a:r>
          </a:p>
          <a:p>
            <a:pPr marL="339725" lvl="1" indent="-287655"/>
            <a:r>
              <a:rPr lang="en-US" sz="2000" b="1" dirty="0">
                <a:solidFill>
                  <a:srgbClr val="FF0000"/>
                </a:solidFill>
                <a:latin typeface="Times New Roman" panose="02020603050405020304" pitchFamily="18" charset="0"/>
                <a:cs typeface="Times New Roman" panose="02020603050405020304" pitchFamily="18" charset="0"/>
              </a:rPr>
              <a:t>4.  Real AGV Data Utilization: </a:t>
            </a:r>
            <a:r>
              <a:rPr lang="en-US" sz="2000" dirty="0">
                <a:latin typeface="Times New Roman" panose="02020603050405020304" pitchFamily="18" charset="0"/>
                <a:cs typeface="Times New Roman" panose="02020603050405020304" pitchFamily="18" charset="0"/>
              </a:rPr>
              <a:t>Utilized actual AGV dimensions and data, contrasting with prior research that often relied on smaller robot sizes.</a:t>
            </a:r>
          </a:p>
        </p:txBody>
      </p:sp>
      <p:sp>
        <p:nvSpPr>
          <p:cNvPr id="5" name="TextBox 4"/>
          <p:cNvSpPr txBox="1"/>
          <p:nvPr/>
        </p:nvSpPr>
        <p:spPr>
          <a:xfrm>
            <a:off x="1604347" y="129875"/>
            <a:ext cx="10876007" cy="1569660"/>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Hongma</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 AGV </a:t>
            </a: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Roobt</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Service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 From Simulation to Design  &amp; Performance </a:t>
            </a:r>
          </a:p>
        </p:txBody>
      </p:sp>
      <p:sp>
        <p:nvSpPr>
          <p:cNvPr id="10" name="Rectangle: Rounded Corners 9"/>
          <p:cNvSpPr/>
          <p:nvPr/>
        </p:nvSpPr>
        <p:spPr>
          <a:xfrm>
            <a:off x="404766" y="2567854"/>
            <a:ext cx="8915502" cy="4919481"/>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48686" y="28728222"/>
            <a:ext cx="11782316" cy="18184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326245" y="28764196"/>
            <a:ext cx="3014256" cy="41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80759" y="28543667"/>
            <a:ext cx="634587" cy="701826"/>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383368" y="1785193"/>
            <a:ext cx="3240263" cy="598411"/>
            <a:chOff x="-2668095" y="2009473"/>
            <a:chExt cx="3240263" cy="598411"/>
          </a:xfrm>
        </p:grpSpPr>
        <p:sp>
          <p:nvSpPr>
            <p:cNvPr id="159" name="Text Box 130"/>
            <p:cNvSpPr txBox="1">
              <a:spLocks noChangeArrowheads="1"/>
            </p:cNvSpPr>
            <p:nvPr/>
          </p:nvSpPr>
          <p:spPr bwMode="auto">
            <a:xfrm>
              <a:off x="-2184396" y="2043867"/>
              <a:ext cx="2756564"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095" y="2009473"/>
              <a:ext cx="593633" cy="5627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91658" y="28716530"/>
            <a:ext cx="634587" cy="6345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rotWithShape="1">
          <a:blip r:embed="rId5"/>
          <a:srcRect r="7888"/>
          <a:stretch>
            <a:fillRect/>
          </a:stretch>
        </p:blipFill>
        <p:spPr>
          <a:xfrm>
            <a:off x="12480354" y="29191517"/>
            <a:ext cx="1435398" cy="1467375"/>
          </a:xfrm>
          <a:prstGeom prst="rect">
            <a:avLst/>
          </a:prstGeom>
        </p:spPr>
      </p:pic>
      <p:sp>
        <p:nvSpPr>
          <p:cNvPr id="55" name="TextBox 54"/>
          <p:cNvSpPr txBox="1"/>
          <p:nvPr/>
        </p:nvSpPr>
        <p:spPr>
          <a:xfrm>
            <a:off x="563596" y="29346372"/>
            <a:ext cx="11709071" cy="1200329"/>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pPr marL="285750" indent="-285750">
              <a:buFont typeface="Arial" panose="020B0604020202020204" pitchFamily="34" charset="0"/>
              <a:buChar char="•"/>
            </a:pPr>
            <a:r>
              <a:rPr lang="en-US" sz="1200" b="0" i="0" dirty="0">
                <a:solidFill>
                  <a:srgbClr val="222222"/>
                </a:solidFill>
                <a:effectLst/>
                <a:latin typeface="Arial" panose="020B0604020202020204" pitchFamily="34" charset="0"/>
              </a:rPr>
              <a:t>Moshayedi, A. J., Li, J., &amp; Liao, L. (2021, June). Simulation study and PID tune of automated guided vehicles (AGV). In </a:t>
            </a:r>
            <a:r>
              <a:rPr lang="en-US" sz="1200" b="0" i="1" dirty="0">
                <a:solidFill>
                  <a:srgbClr val="222222"/>
                </a:solidFill>
                <a:effectLst/>
                <a:latin typeface="Arial" panose="020B0604020202020204" pitchFamily="34" charset="0"/>
              </a:rPr>
              <a:t>2021 IEEE international conference on computational intelligence and virtual environments for measurement systems and applications (CIVEMSA)</a:t>
            </a:r>
            <a:r>
              <a:rPr lang="en-US" sz="1200" b="0" i="0" dirty="0">
                <a:solidFill>
                  <a:srgbClr val="222222"/>
                </a:solidFill>
                <a:effectLst/>
                <a:latin typeface="Arial" panose="020B0604020202020204" pitchFamily="34" charset="0"/>
              </a:rPr>
              <a:t> (pp. 1-7). IEEE.</a:t>
            </a:r>
          </a:p>
          <a:p>
            <a:pPr marL="285750" indent="-285750">
              <a:buFont typeface="Arial" panose="020B0604020202020204" pitchFamily="34" charset="0"/>
              <a:buChar char="•"/>
            </a:pPr>
            <a:r>
              <a:rPr lang="en-US" sz="1400" dirty="0"/>
              <a:t> </a:t>
            </a:r>
            <a:r>
              <a:rPr lang="en-US" sz="1200" dirty="0">
                <a:solidFill>
                  <a:srgbClr val="222222"/>
                </a:solidFill>
                <a:latin typeface="Arial" panose="020B0604020202020204" pitchFamily="34" charset="0"/>
              </a:rPr>
              <a:t>Moshayedi, A. J., Li, J., Sina, N., Chen, X., Liao, L., </a:t>
            </a:r>
            <a:r>
              <a:rPr lang="en-US" sz="1200" dirty="0" err="1">
                <a:solidFill>
                  <a:srgbClr val="222222"/>
                </a:solidFill>
                <a:latin typeface="Arial" panose="020B0604020202020204" pitchFamily="34" charset="0"/>
              </a:rPr>
              <a:t>Gheisari</a:t>
            </a:r>
            <a:r>
              <a:rPr lang="en-US" sz="1200" dirty="0">
                <a:solidFill>
                  <a:srgbClr val="222222"/>
                </a:solidFill>
                <a:latin typeface="Arial" panose="020B0604020202020204" pitchFamily="34" charset="0"/>
              </a:rPr>
              <a:t>, M., &amp; </a:t>
            </a:r>
            <a:r>
              <a:rPr lang="en-US" sz="1200" dirty="0" err="1">
                <a:solidFill>
                  <a:srgbClr val="222222"/>
                </a:solidFill>
                <a:latin typeface="Arial" panose="020B0604020202020204" pitchFamily="34" charset="0"/>
              </a:rPr>
              <a:t>Xie</a:t>
            </a:r>
            <a:r>
              <a:rPr lang="en-US" sz="1200" dirty="0">
                <a:solidFill>
                  <a:srgbClr val="222222"/>
                </a:solidFill>
                <a:latin typeface="Arial" panose="020B0604020202020204" pitchFamily="34" charset="0"/>
              </a:rPr>
              <a:t>, X. (2022). Simulation and validation of optimized </a:t>
            </a:r>
            <a:r>
              <a:rPr lang="en-US" sz="1200" dirty="0" err="1">
                <a:solidFill>
                  <a:srgbClr val="222222"/>
                </a:solidFill>
                <a:latin typeface="Arial" panose="020B0604020202020204" pitchFamily="34" charset="0"/>
              </a:rPr>
              <a:t>pid</a:t>
            </a:r>
            <a:r>
              <a:rPr lang="en-US" sz="1200" dirty="0">
                <a:solidFill>
                  <a:srgbClr val="222222"/>
                </a:solidFill>
                <a:latin typeface="Arial" panose="020B0604020202020204" pitchFamily="34" charset="0"/>
              </a:rPr>
              <a:t> controller in </a:t>
            </a:r>
            <a:r>
              <a:rPr lang="en-US" sz="1200" dirty="0" err="1">
                <a:solidFill>
                  <a:srgbClr val="222222"/>
                </a:solidFill>
                <a:latin typeface="Arial" panose="020B0604020202020204" pitchFamily="34" charset="0"/>
              </a:rPr>
              <a:t>agv</a:t>
            </a:r>
            <a:r>
              <a:rPr lang="en-US" sz="1200" dirty="0">
                <a:solidFill>
                  <a:srgbClr val="222222"/>
                </a:solidFill>
                <a:latin typeface="Arial" panose="020B0604020202020204" pitchFamily="34" charset="0"/>
              </a:rPr>
              <a:t> (automated guided vehicles) model using </a:t>
            </a:r>
            <a:r>
              <a:rPr lang="en-US" sz="1200" dirty="0" err="1">
                <a:solidFill>
                  <a:srgbClr val="222222"/>
                </a:solidFill>
                <a:latin typeface="Arial" panose="020B0604020202020204" pitchFamily="34" charset="0"/>
              </a:rPr>
              <a:t>pso</a:t>
            </a:r>
            <a:r>
              <a:rPr lang="en-US" sz="1200" dirty="0">
                <a:solidFill>
                  <a:srgbClr val="222222"/>
                </a:solidFill>
                <a:latin typeface="Arial" panose="020B0604020202020204" pitchFamily="34" charset="0"/>
              </a:rPr>
              <a:t> and bas algorithms. Computational Intelligence and Neuroscience, 2022(1), 7799654.</a:t>
            </a:r>
          </a:p>
          <a:p>
            <a:pPr marL="285750" indent="-285750">
              <a:buFont typeface="Arial" panose="020B0604020202020204" pitchFamily="34" charset="0"/>
              <a:buChar char="•"/>
            </a:pPr>
            <a:r>
              <a:rPr lang="en-US" sz="1100" b="0" i="0" dirty="0">
                <a:solidFill>
                  <a:srgbClr val="222222"/>
                </a:solidFill>
                <a:effectLst/>
                <a:latin typeface="Arial" panose="020B0604020202020204" pitchFamily="34" charset="0"/>
              </a:rPr>
              <a:t>Moshayedi, A. J., </a:t>
            </a:r>
            <a:r>
              <a:rPr lang="en-US" sz="1100" b="0" i="0" dirty="0" err="1">
                <a:solidFill>
                  <a:srgbClr val="222222"/>
                </a:solidFill>
                <a:effectLst/>
                <a:latin typeface="Arial" panose="020B0604020202020204" pitchFamily="34" charset="0"/>
              </a:rPr>
              <a:t>Zanjani</a:t>
            </a:r>
            <a:r>
              <a:rPr lang="en-US" sz="1100" b="0" i="0" dirty="0">
                <a:solidFill>
                  <a:srgbClr val="222222"/>
                </a:solidFill>
                <a:effectLst/>
                <a:latin typeface="Arial" panose="020B0604020202020204" pitchFamily="34" charset="0"/>
              </a:rPr>
              <a:t>, S. M., Xu, D., Chen, X., Wang, G., &amp; Yang, S. (2022, December). Fusion BASED AGV robot navigation solution comparative analysis and VREP simulation. In </a:t>
            </a:r>
            <a:r>
              <a:rPr lang="en-US" sz="1100" b="0" i="1" dirty="0">
                <a:solidFill>
                  <a:srgbClr val="222222"/>
                </a:solidFill>
                <a:effectLst/>
                <a:latin typeface="Arial" panose="020B0604020202020204" pitchFamily="34" charset="0"/>
              </a:rPr>
              <a:t>2022 8th Iranian Conference on Signal Processing and Intelligent Systems (ICSPIS)</a:t>
            </a:r>
            <a:r>
              <a:rPr lang="en-US" sz="1100" b="0" i="0" dirty="0">
                <a:solidFill>
                  <a:srgbClr val="222222"/>
                </a:solidFill>
                <a:effectLst/>
                <a:latin typeface="Arial" panose="020B0604020202020204" pitchFamily="34" charset="0"/>
              </a:rPr>
              <a:t> (pp. 1-11). IEEE.</a:t>
            </a:r>
            <a:endParaRPr lang="en-US" sz="1200" dirty="0">
              <a:solidFill>
                <a:srgbClr val="222222"/>
              </a:solidFill>
              <a:latin typeface="Arial" panose="020B0604020202020204" pitchFamily="34" charset="0"/>
            </a:endParaRPr>
          </a:p>
        </p:txBody>
      </p:sp>
      <p:sp>
        <p:nvSpPr>
          <p:cNvPr id="131" name="Text Box 133"/>
          <p:cNvSpPr txBox="1">
            <a:spLocks noChangeArrowheads="1"/>
          </p:cNvSpPr>
          <p:nvPr/>
        </p:nvSpPr>
        <p:spPr bwMode="auto">
          <a:xfrm>
            <a:off x="642939" y="23317109"/>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42939" y="23409754"/>
            <a:ext cx="499380" cy="6015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9434" y="2577158"/>
            <a:ext cx="8911096" cy="492442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This Project explores the design and development of the AGV robot, named </a:t>
            </a:r>
            <a:r>
              <a:rPr lang="en-US" sz="2000" b="1" dirty="0" err="1">
                <a:latin typeface="Times New Roman" panose="02020603050405020304" pitchFamily="18" charset="0"/>
                <a:cs typeface="Times New Roman" panose="02020603050405020304" pitchFamily="18" charset="0"/>
              </a:rPr>
              <a:t>Hongma</a:t>
            </a:r>
            <a:r>
              <a:rPr lang="en-US" sz="2000" b="1" dirty="0">
                <a:latin typeface="Times New Roman" panose="02020603050405020304" pitchFamily="18" charset="0"/>
                <a:cs typeface="Times New Roman" panose="02020603050405020304" pitchFamily="18" charset="0"/>
              </a:rPr>
              <a:t>. The robot features two brushless motors positioned on the sides for propulsion and four free wheels to maintain balance.</a:t>
            </a:r>
          </a:p>
          <a:p>
            <a:r>
              <a:rPr lang="en-US" sz="2000" b="1" i="1" dirty="0">
                <a:latin typeface="Times New Roman" panose="02020603050405020304" pitchFamily="18" charset="0"/>
                <a:cs typeface="Times New Roman" panose="02020603050405020304" pitchFamily="18" charset="0"/>
              </a:rPr>
              <a:t>Key components of the </a:t>
            </a:r>
            <a:r>
              <a:rPr lang="en-US" sz="2000" b="1" i="1" dirty="0" err="1">
                <a:latin typeface="Times New Roman" panose="02020603050405020304" pitchFamily="18" charset="0"/>
                <a:cs typeface="Times New Roman" panose="02020603050405020304" pitchFamily="18" charset="0"/>
              </a:rPr>
              <a:t>Hongma</a:t>
            </a:r>
            <a:r>
              <a:rPr lang="en-US" sz="2000" b="1" i="1" dirty="0">
                <a:latin typeface="Times New Roman" panose="02020603050405020304" pitchFamily="18" charset="0"/>
                <a:cs typeface="Times New Roman" panose="02020603050405020304" pitchFamily="18" charset="0"/>
              </a:rPr>
              <a:t> Design  include:</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LCD Screen: </a:t>
            </a:r>
            <a:r>
              <a:rPr lang="en-US" dirty="0">
                <a:latin typeface="Times New Roman" panose="02020603050405020304" pitchFamily="18" charset="0"/>
                <a:cs typeface="Times New Roman" panose="02020603050405020304" pitchFamily="18" charset="0"/>
              </a:rPr>
              <a:t>For displaying information.</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Battery Charging Warning System: </a:t>
            </a:r>
            <a:r>
              <a:rPr lang="en-US" dirty="0">
                <a:latin typeface="Times New Roman" panose="02020603050405020304" pitchFamily="18" charset="0"/>
                <a:cs typeface="Times New Roman" panose="02020603050405020304" pitchFamily="18" charset="0"/>
              </a:rPr>
              <a:t>Alerts for battery status.</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Ultrasonic Sensor: </a:t>
            </a:r>
            <a:r>
              <a:rPr lang="en-US" dirty="0">
                <a:latin typeface="Times New Roman" panose="02020603050405020304" pitchFamily="18" charset="0"/>
                <a:cs typeface="Times New Roman" panose="02020603050405020304" pitchFamily="18" charset="0"/>
              </a:rPr>
              <a:t>For distance measurement.</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Stop/Start Adjustment Switches: </a:t>
            </a:r>
            <a:r>
              <a:rPr lang="en-US" dirty="0">
                <a:latin typeface="Times New Roman" panose="02020603050405020304" pitchFamily="18" charset="0"/>
                <a:cs typeface="Times New Roman" panose="02020603050405020304" pitchFamily="18" charset="0"/>
              </a:rPr>
              <a:t>Manual control of the robot.</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The sensor configuration is as follows:</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Bumper Sensors: </a:t>
            </a:r>
            <a:r>
              <a:rPr lang="en-US" dirty="0">
                <a:latin typeface="Times New Roman" panose="02020603050405020304" pitchFamily="18" charset="0"/>
                <a:cs typeface="Times New Roman" panose="02020603050405020304" pitchFamily="18" charset="0"/>
              </a:rPr>
              <a:t>Positioned at the front and back for collision detection.</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Camera: </a:t>
            </a:r>
            <a:r>
              <a:rPr lang="en-US" dirty="0">
                <a:latin typeface="Times New Roman" panose="02020603050405020304" pitchFamily="18" charset="0"/>
                <a:cs typeface="Times New Roman" panose="02020603050405020304" pitchFamily="18" charset="0"/>
              </a:rPr>
              <a:t>Acts as the vision system with the following specifications: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Resolution: 256x256 pixels, Perspective Angle: 60 degrees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Clipping Plane: Near: 0.01 meters, Far: 0.9 meters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Sensor Size: 0.01 meters, Frame Rate: 30 fps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Position: Front of the robot, angled at 45 degrees.</a:t>
            </a: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Infrared Sensors (IR): </a:t>
            </a:r>
            <a:r>
              <a:rPr lang="en-US" dirty="0">
                <a:latin typeface="Times New Roman" panose="02020603050405020304" pitchFamily="18" charset="0"/>
                <a:cs typeface="Times New Roman" panose="02020603050405020304" pitchFamily="18" charset="0"/>
              </a:rPr>
              <a:t>Located on the right and left sides, each angled at 45 degrees.</a:t>
            </a:r>
          </a:p>
        </p:txBody>
      </p:sp>
      <p:pic>
        <p:nvPicPr>
          <p:cNvPr id="14" name="Picture 13" descr="Graphical user interface, diagram&#10;&#10;Description generated with very high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5886" y="4220909"/>
            <a:ext cx="4138200" cy="3586157"/>
          </a:xfrm>
          <a:prstGeom prst="rect">
            <a:avLst/>
          </a:prstGeom>
        </p:spPr>
      </p:pic>
      <p:sp>
        <p:nvSpPr>
          <p:cNvPr id="17" name="Rectangle: Rounded Corners 16"/>
          <p:cNvSpPr/>
          <p:nvPr/>
        </p:nvSpPr>
        <p:spPr>
          <a:xfrm>
            <a:off x="9477569" y="8198199"/>
            <a:ext cx="4324846" cy="6666109"/>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2266" y="10584015"/>
            <a:ext cx="3895452" cy="205895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4614" y="1925375"/>
            <a:ext cx="3905192" cy="2113779"/>
          </a:xfrm>
          <a:prstGeom prst="rect">
            <a:avLst/>
          </a:prstGeom>
          <a:noFill/>
          <a:ln>
            <a:noFill/>
          </a:ln>
        </p:spPr>
      </p:pic>
      <p:pic>
        <p:nvPicPr>
          <p:cNvPr id="20" name="Picture 19" descr="Graphical user interface&#10;&#10;Description generated with very high confidenc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69713" y="12753107"/>
            <a:ext cx="3945633" cy="1871392"/>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675886" y="8312139"/>
            <a:ext cx="4024178" cy="1975440"/>
          </a:xfrm>
          <a:prstGeom prst="rect">
            <a:avLst/>
          </a:prstGeom>
          <a:noFill/>
          <a:ln>
            <a:noFill/>
          </a:ln>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8686" y="15256779"/>
            <a:ext cx="4613970" cy="3798693"/>
          </a:xfrm>
          <a:prstGeom prst="rect">
            <a:avLst/>
          </a:prstGeom>
          <a:noFill/>
          <a:ln>
            <a:noFill/>
          </a:ln>
        </p:spPr>
      </p:pic>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3793" y="19259183"/>
            <a:ext cx="4525871" cy="3705587"/>
          </a:xfrm>
          <a:prstGeom prst="rect">
            <a:avLst/>
          </a:prstGeom>
          <a:noFill/>
          <a:ln>
            <a:noFill/>
          </a:ln>
        </p:spPr>
      </p:pic>
      <p:sp>
        <p:nvSpPr>
          <p:cNvPr id="26" name="TextBox 25"/>
          <p:cNvSpPr txBox="1"/>
          <p:nvPr/>
        </p:nvSpPr>
        <p:spPr>
          <a:xfrm>
            <a:off x="642939" y="22964770"/>
            <a:ext cx="4850473"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GB" dirty="0">
                <a:solidFill>
                  <a:srgbClr val="7030A0"/>
                </a:solidFill>
              </a:rPr>
              <a:t>The PID values with Empirical, PSO and BAS Vs robot path tracking.</a:t>
            </a:r>
            <a:endParaRPr lang="en-US" dirty="0">
              <a:solidFill>
                <a:srgbClr val="7030A0"/>
              </a:solidFill>
            </a:endParaRPr>
          </a:p>
        </p:txBody>
      </p:sp>
      <p:sp>
        <p:nvSpPr>
          <p:cNvPr id="29" name="TextBox 28"/>
          <p:cNvSpPr txBox="1"/>
          <p:nvPr/>
        </p:nvSpPr>
        <p:spPr>
          <a:xfrm>
            <a:off x="459434" y="19018828"/>
            <a:ext cx="4566817" cy="276999"/>
          </a:xfrm>
          <a:prstGeom prst="rect">
            <a:avLst/>
          </a:prstGeom>
          <a:noFill/>
        </p:spPr>
        <p:txBody>
          <a:bodyPr wrap="square">
            <a:spAutoFit/>
          </a:bodyPr>
          <a:lstStyle>
            <a:defPPr>
              <a:defRPr lang="zh-CN"/>
            </a:defPPr>
            <a:lvl1pPr marR="0">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GB" dirty="0"/>
              <a:t>Robot performance vs PSO and BAS PID values in different Paths.</a:t>
            </a:r>
            <a:endParaRPr lang="en-US" dirty="0"/>
          </a:p>
        </p:txBody>
      </p:sp>
      <p:pic>
        <p:nvPicPr>
          <p:cNvPr id="30" name="Picture 29"/>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81464" y="15261027"/>
            <a:ext cx="8239637" cy="1890616"/>
          </a:xfrm>
          <a:prstGeom prst="rect">
            <a:avLst/>
          </a:prstGeom>
          <a:noFill/>
          <a:ln>
            <a:noFill/>
          </a:ln>
        </p:spPr>
      </p:pic>
      <p:sp>
        <p:nvSpPr>
          <p:cNvPr id="33" name="TextBox 32"/>
          <p:cNvSpPr txBox="1"/>
          <p:nvPr/>
        </p:nvSpPr>
        <p:spPr>
          <a:xfrm>
            <a:off x="7184086" y="17158445"/>
            <a:ext cx="3380044"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pPr algn="l"/>
            <a:r>
              <a:rPr lang="en-GB" dirty="0"/>
              <a:t>AGV robot and explored PID value Vs path.</a:t>
            </a:r>
            <a:endParaRPr lang="en-US" dirty="0"/>
          </a:p>
        </p:txBody>
      </p:sp>
      <p:grpSp>
        <p:nvGrpSpPr>
          <p:cNvPr id="46" name="Group 45"/>
          <p:cNvGrpSpPr/>
          <p:nvPr/>
        </p:nvGrpSpPr>
        <p:grpSpPr>
          <a:xfrm>
            <a:off x="5340936" y="17501113"/>
            <a:ext cx="8309418" cy="5740654"/>
            <a:chOff x="5247589" y="18152960"/>
            <a:chExt cx="8454075" cy="4644431"/>
          </a:xfrm>
        </p:grpSpPr>
        <p:pic>
          <p:nvPicPr>
            <p:cNvPr id="34" name="Picture 33" descr="Diagram&#10;&#10;Description generated with very high confidenc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47589" y="18200355"/>
              <a:ext cx="2715838" cy="4597036"/>
            </a:xfrm>
            <a:prstGeom prst="rect">
              <a:avLst/>
            </a:prstGeom>
          </p:spPr>
        </p:pic>
        <p:pic>
          <p:nvPicPr>
            <p:cNvPr id="36" name="Picture 35" descr="Diagram&#10;&#10;Description generated with very high confidence"/>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02451" y="18200355"/>
              <a:ext cx="2196966" cy="2529779"/>
            </a:xfrm>
            <a:prstGeom prst="rect">
              <a:avLst/>
            </a:prstGeom>
          </p:spPr>
        </p:pic>
        <p:sp>
          <p:nvSpPr>
            <p:cNvPr id="39" name="TextBox 38"/>
            <p:cNvSpPr txBox="1"/>
            <p:nvPr/>
          </p:nvSpPr>
          <p:spPr>
            <a:xfrm>
              <a:off x="8102451" y="20789333"/>
              <a:ext cx="2240707" cy="1054118"/>
            </a:xfrm>
            <a:prstGeom prst="rect">
              <a:avLst/>
            </a:prstGeom>
            <a:noFill/>
          </p:spPr>
          <p:txBody>
            <a:bodyPr wrap="square">
              <a:spAutoFit/>
            </a:bodyPr>
            <a:lstStyle>
              <a:defPPr>
                <a:defRPr lang="zh-CN"/>
              </a:defPPr>
              <a:lvl1pPr marR="0">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US" dirty="0">
                  <a:solidFill>
                    <a:srgbClr val="7030A0"/>
                  </a:solidFill>
                </a:rPr>
                <a:t> The five Experimental paths, a: circle: Elliptical, C: Spiral, D: 8 shapes, E: Special.  </a:t>
              </a:r>
            </a:p>
            <a:p>
              <a:r>
                <a:rPr lang="en-US" dirty="0">
                  <a:solidFill>
                    <a:srgbClr val="7030A0"/>
                  </a:solidFill>
                </a:rPr>
                <a:t>The experiment path dimension D1:main path,</a:t>
              </a:r>
            </a:p>
            <a:p>
              <a:r>
                <a:rPr lang="en-US" dirty="0">
                  <a:solidFill>
                    <a:srgbClr val="7030A0"/>
                  </a:solidFill>
                </a:rPr>
                <a:t> D2 and D3: side path</a:t>
              </a:r>
            </a:p>
          </p:txBody>
        </p:sp>
        <p:pic>
          <p:nvPicPr>
            <p:cNvPr id="40" name="Picture 39" descr="Shape&#10;&#10;Description generated with high confidence"/>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43158" y="18152960"/>
              <a:ext cx="3358506" cy="4489906"/>
            </a:xfrm>
            <a:prstGeom prst="rect">
              <a:avLst/>
            </a:prstGeom>
          </p:spPr>
        </p:pic>
        <p:sp>
          <p:nvSpPr>
            <p:cNvPr id="42" name="TextBox 41"/>
            <p:cNvSpPr txBox="1"/>
            <p:nvPr/>
          </p:nvSpPr>
          <p:spPr>
            <a:xfrm>
              <a:off x="12299993" y="21426214"/>
              <a:ext cx="1317477" cy="622510"/>
            </a:xfrm>
            <a:prstGeom prst="rect">
              <a:avLst/>
            </a:prstGeom>
            <a:noFill/>
          </p:spPr>
          <p:txBody>
            <a:bodyPr wrap="square">
              <a:spAutoFit/>
            </a:bodyPr>
            <a:lstStyle>
              <a:defPPr>
                <a:defRPr lang="zh-CN"/>
              </a:defPPr>
              <a:lvl1pPr marR="0" algn="ctr">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US" sz="1100" dirty="0"/>
                <a:t>The Robot Performance Vs Fusion and Vision Algorithms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p:cNvSpPr/>
          <p:nvPr/>
        </p:nvSpPr>
        <p:spPr>
          <a:xfrm>
            <a:off x="537590" y="23582920"/>
            <a:ext cx="13170965" cy="4874519"/>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11" name="Rectangle: Rounded Corners 10"/>
          <p:cNvSpPr/>
          <p:nvPr/>
        </p:nvSpPr>
        <p:spPr>
          <a:xfrm>
            <a:off x="9477568" y="1740396"/>
            <a:ext cx="4369077" cy="629204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37" name="Rectangle: Rounded Corners 36"/>
          <p:cNvSpPr/>
          <p:nvPr/>
        </p:nvSpPr>
        <p:spPr>
          <a:xfrm>
            <a:off x="383368" y="15030069"/>
            <a:ext cx="13237733" cy="8268162"/>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459434" y="7681854"/>
            <a:ext cx="8877944" cy="6586824"/>
          </a:xfrm>
          <a:prstGeom prst="roundRect">
            <a:avLst>
              <a:gd name="adj" fmla="val 5308"/>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2000" b="1" dirty="0">
                <a:latin typeface="Times New Roman" panose="02020603050405020304" pitchFamily="18" charset="0"/>
                <a:cs typeface="Times New Roman" panose="02020603050405020304" pitchFamily="18" charset="0"/>
              </a:rPr>
              <a:t>阶段</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贡献：</a:t>
            </a:r>
          </a:p>
          <a:p>
            <a:pPr lvl="1"/>
            <a:r>
              <a:rPr lang="en-US" altLang="zh-CN" sz="2000" b="1" dirty="0">
                <a:latin typeface="Times New Roman" panose="02020603050405020304" pitchFamily="18" charset="0"/>
                <a:cs typeface="Times New Roman" panose="02020603050405020304" pitchFamily="18" charset="0"/>
              </a:rPr>
              <a:t>1. </a:t>
            </a:r>
            <a:r>
              <a:rPr lang="zh-CN" altLang="en-US" sz="2000" b="1" dirty="0">
                <a:latin typeface="Times New Roman" panose="02020603050405020304" pitchFamily="18" charset="0"/>
                <a:cs typeface="Times New Roman" panose="02020603050405020304" pitchFamily="18" charset="0"/>
              </a:rPr>
              <a:t>开发两轮</a:t>
            </a:r>
            <a:r>
              <a:rPr lang="en-US" altLang="zh-CN" sz="2000" b="1" dirty="0">
                <a:latin typeface="Times New Roman" panose="02020603050405020304" pitchFamily="18" charset="0"/>
                <a:cs typeface="Times New Roman" panose="02020603050405020304" pitchFamily="18" charset="0"/>
              </a:rPr>
              <a:t>AGV</a:t>
            </a:r>
            <a:r>
              <a:rPr lang="zh-CN" altLang="en-US" sz="2000" b="1" dirty="0">
                <a:latin typeface="Times New Roman" panose="02020603050405020304" pitchFamily="18" charset="0"/>
                <a:cs typeface="Times New Roman" panose="02020603050405020304" pitchFamily="18" charset="0"/>
              </a:rPr>
              <a:t>模型：</a:t>
            </a:r>
            <a:r>
              <a:rPr lang="zh-CN" altLang="en-US" sz="2000" dirty="0">
                <a:solidFill>
                  <a:srgbClr val="1C4B7F"/>
                </a:solidFill>
                <a:latin typeface="Times New Roman" panose="02020603050405020304" pitchFamily="18" charset="0"/>
                <a:cs typeface="Times New Roman" panose="02020603050405020304" pitchFamily="18" charset="0"/>
              </a:rPr>
              <a:t>提出了一个详细且有效的两轮</a:t>
            </a:r>
            <a:r>
              <a:rPr lang="en-US" altLang="zh-CN" sz="2000" dirty="0">
                <a:solidFill>
                  <a:srgbClr val="1C4B7F"/>
                </a:solidFill>
                <a:latin typeface="Times New Roman" panose="02020603050405020304" pitchFamily="18" charset="0"/>
                <a:cs typeface="Times New Roman" panose="02020603050405020304" pitchFamily="18" charset="0"/>
              </a:rPr>
              <a:t>AGV</a:t>
            </a:r>
            <a:r>
              <a:rPr lang="zh-CN" altLang="en-US" sz="2000" dirty="0">
                <a:solidFill>
                  <a:srgbClr val="1C4B7F"/>
                </a:solidFill>
                <a:latin typeface="Times New Roman" panose="02020603050405020304" pitchFamily="18" charset="0"/>
                <a:cs typeface="Times New Roman" panose="02020603050405020304" pitchFamily="18" charset="0"/>
              </a:rPr>
              <a:t>机器人模型，配有四个自由轮，利用</a:t>
            </a:r>
            <a:r>
              <a:rPr lang="en-US" altLang="zh-CN" sz="2000" dirty="0">
                <a:solidFill>
                  <a:srgbClr val="1C4B7F"/>
                </a:solidFill>
                <a:latin typeface="Times New Roman" panose="02020603050405020304" pitchFamily="18" charset="0"/>
                <a:cs typeface="Times New Roman" panose="02020603050405020304" pitchFamily="18" charset="0"/>
              </a:rPr>
              <a:t>Simulink</a:t>
            </a:r>
            <a:r>
              <a:rPr lang="zh-CN" altLang="en-US" sz="2000" dirty="0">
                <a:solidFill>
                  <a:srgbClr val="1C4B7F"/>
                </a:solidFill>
                <a:latin typeface="Times New Roman" panose="02020603050405020304" pitchFamily="18" charset="0"/>
                <a:cs typeface="Times New Roman" panose="02020603050405020304" pitchFamily="18" charset="0"/>
              </a:rPr>
              <a:t>进行建模，并通过</a:t>
            </a:r>
            <a:r>
              <a:rPr lang="en-US" altLang="zh-CN" sz="2000" dirty="0" err="1">
                <a:solidFill>
                  <a:srgbClr val="1C4B7F"/>
                </a:solidFill>
                <a:latin typeface="Times New Roman" panose="02020603050405020304" pitchFamily="18" charset="0"/>
                <a:cs typeface="Times New Roman" panose="02020603050405020304" pitchFamily="18" charset="0"/>
              </a:rPr>
              <a:t>Vrep</a:t>
            </a:r>
            <a:r>
              <a:rPr lang="zh-CN" altLang="en-US" sz="2000" dirty="0">
                <a:solidFill>
                  <a:srgbClr val="1C4B7F"/>
                </a:solidFill>
                <a:latin typeface="Times New Roman" panose="02020603050405020304" pitchFamily="18" charset="0"/>
                <a:cs typeface="Times New Roman" panose="02020603050405020304" pitchFamily="18" charset="0"/>
              </a:rPr>
              <a:t>在轨迹任务期间验证提取的值。</a:t>
            </a:r>
          </a:p>
          <a:p>
            <a:pPr lvl="1"/>
            <a:r>
              <a:rPr lang="en-US" altLang="zh-CN" sz="2000" b="1" dirty="0">
                <a:latin typeface="Times New Roman" panose="02020603050405020304" pitchFamily="18" charset="0"/>
                <a:cs typeface="Times New Roman" panose="02020603050405020304" pitchFamily="18" charset="0"/>
              </a:rPr>
              <a:t>2. </a:t>
            </a:r>
            <a:r>
              <a:rPr lang="zh-CN" altLang="en-US" sz="2000" b="1" dirty="0">
                <a:latin typeface="Times New Roman" panose="02020603050405020304" pitchFamily="18" charset="0"/>
                <a:cs typeface="Times New Roman" panose="02020603050405020304" pitchFamily="18" charset="0"/>
              </a:rPr>
              <a:t>与先前研究比较：</a:t>
            </a:r>
            <a:r>
              <a:rPr lang="zh-CN" altLang="en-US" sz="2000" dirty="0">
                <a:solidFill>
                  <a:srgbClr val="1C4B7F"/>
                </a:solidFill>
                <a:latin typeface="Times New Roman" panose="02020603050405020304" pitchFamily="18" charset="0"/>
                <a:cs typeface="Times New Roman" panose="02020603050405020304" pitchFamily="18" charset="0"/>
              </a:rPr>
              <a:t>将</a:t>
            </a:r>
            <a:r>
              <a:rPr lang="en-US" altLang="zh-CN" sz="2000" dirty="0">
                <a:solidFill>
                  <a:srgbClr val="1C4B7F"/>
                </a:solidFill>
                <a:latin typeface="Times New Roman" panose="02020603050405020304" pitchFamily="18" charset="0"/>
                <a:cs typeface="Times New Roman" panose="02020603050405020304" pitchFamily="18" charset="0"/>
              </a:rPr>
              <a:t>AGV</a:t>
            </a:r>
            <a:r>
              <a:rPr lang="zh-CN" altLang="en-US" sz="2000" dirty="0">
                <a:solidFill>
                  <a:srgbClr val="1C4B7F"/>
                </a:solidFill>
                <a:latin typeface="Times New Roman" panose="02020603050405020304" pitchFamily="18" charset="0"/>
                <a:cs typeface="Times New Roman" panose="02020603050405020304" pitchFamily="18" charset="0"/>
              </a:rPr>
              <a:t>机器人的实际尺寸和数值与先前研究报告的数值进行比较，突出了</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控制器调整所需的实际更改。</a:t>
            </a:r>
          </a:p>
          <a:p>
            <a:pPr lvl="1"/>
            <a:r>
              <a:rPr lang="en-US" altLang="zh-CN" sz="2000" b="1" dirty="0">
                <a:latin typeface="Times New Roman" panose="02020603050405020304" pitchFamily="18" charset="0"/>
                <a:cs typeface="Times New Roman" panose="02020603050405020304" pitchFamily="18" charset="0"/>
              </a:rPr>
              <a:t>3. </a:t>
            </a:r>
            <a:r>
              <a:rPr lang="zh-CN" altLang="en-US" sz="2000" b="1" dirty="0">
                <a:latin typeface="Times New Roman" panose="02020603050405020304" pitchFamily="18" charset="0"/>
                <a:cs typeface="Times New Roman" panose="02020603050405020304" pitchFamily="18" charset="0"/>
              </a:rPr>
              <a:t>性能测试：</a:t>
            </a:r>
            <a:r>
              <a:rPr lang="zh-CN" altLang="en-US" sz="2000" dirty="0">
                <a:solidFill>
                  <a:srgbClr val="1C4B7F"/>
                </a:solidFill>
                <a:latin typeface="Times New Roman" panose="02020603050405020304" pitchFamily="18" charset="0"/>
                <a:cs typeface="Times New Roman" panose="02020603050405020304" pitchFamily="18" charset="0"/>
              </a:rPr>
              <a:t>在不同的路径（圆形、椭圆形、螺旋形、</a:t>
            </a:r>
            <a:r>
              <a:rPr lang="en-US" altLang="zh-CN" sz="2000" dirty="0">
                <a:solidFill>
                  <a:srgbClr val="1C4B7F"/>
                </a:solidFill>
                <a:latin typeface="Times New Roman" panose="02020603050405020304" pitchFamily="18" charset="0"/>
                <a:cs typeface="Times New Roman" panose="02020603050405020304" pitchFamily="18" charset="0"/>
              </a:rPr>
              <a:t>8</a:t>
            </a:r>
            <a:r>
              <a:rPr lang="zh-CN" altLang="en-US" sz="2000" dirty="0">
                <a:solidFill>
                  <a:srgbClr val="1C4B7F"/>
                </a:solidFill>
                <a:latin typeface="Times New Roman" panose="02020603050405020304" pitchFamily="18" charset="0"/>
                <a:cs typeface="Times New Roman" panose="02020603050405020304" pitchFamily="18" charset="0"/>
              </a:rPr>
              <a:t>字形和一条约</a:t>
            </a:r>
            <a:r>
              <a:rPr lang="en-US" altLang="zh-CN" sz="2000" dirty="0">
                <a:solidFill>
                  <a:srgbClr val="1C4B7F"/>
                </a:solidFill>
                <a:latin typeface="Times New Roman" panose="02020603050405020304" pitchFamily="18" charset="0"/>
                <a:cs typeface="Times New Roman" panose="02020603050405020304" pitchFamily="18" charset="0"/>
              </a:rPr>
              <a:t>8</a:t>
            </a:r>
            <a:r>
              <a:rPr lang="zh-CN" altLang="en-US" sz="2000" dirty="0">
                <a:solidFill>
                  <a:srgbClr val="1C4B7F"/>
                </a:solidFill>
                <a:latin typeface="Times New Roman" panose="02020603050405020304" pitchFamily="18" charset="0"/>
                <a:cs typeface="Times New Roman" panose="02020603050405020304" pitchFamily="18" charset="0"/>
              </a:rPr>
              <a:t>米长的特殊路径）上评估机器人的性能。</a:t>
            </a:r>
          </a:p>
          <a:p>
            <a:pPr lvl="1"/>
            <a:r>
              <a:rPr lang="en-US" altLang="zh-CN" sz="2000" b="1" dirty="0">
                <a:latin typeface="Times New Roman" panose="02020603050405020304" pitchFamily="18" charset="0"/>
                <a:cs typeface="Times New Roman" panose="02020603050405020304" pitchFamily="18" charset="0"/>
              </a:rPr>
              <a:t>4. PID</a:t>
            </a:r>
            <a:r>
              <a:rPr lang="zh-CN" altLang="en-US" sz="2000" b="1" dirty="0">
                <a:latin typeface="Times New Roman" panose="02020603050405020304" pitchFamily="18" charset="0"/>
                <a:cs typeface="Times New Roman" panose="02020603050405020304" pitchFamily="18" charset="0"/>
              </a:rPr>
              <a:t>和元启发式算法比较：</a:t>
            </a:r>
            <a:r>
              <a:rPr lang="zh-CN" altLang="en-US" sz="2000" dirty="0">
                <a:solidFill>
                  <a:srgbClr val="1C4B7F"/>
                </a:solidFill>
                <a:latin typeface="Times New Roman" panose="02020603050405020304" pitchFamily="18" charset="0"/>
                <a:cs typeface="Times New Roman" panose="02020603050405020304" pitchFamily="18" charset="0"/>
              </a:rPr>
              <a:t>引入并比较了经验</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方法和两种著名的元启发式算法（粒子群优化（</a:t>
            </a:r>
            <a:r>
              <a:rPr lang="en-US" altLang="zh-CN" sz="2000" dirty="0">
                <a:solidFill>
                  <a:srgbClr val="1C4B7F"/>
                </a:solidFill>
                <a:latin typeface="Times New Roman" panose="02020603050405020304" pitchFamily="18" charset="0"/>
                <a:cs typeface="Times New Roman" panose="02020603050405020304" pitchFamily="18" charset="0"/>
              </a:rPr>
              <a:t>PSO</a:t>
            </a:r>
            <a:r>
              <a:rPr lang="zh-CN" altLang="en-US" sz="2000" dirty="0">
                <a:solidFill>
                  <a:srgbClr val="1C4B7F"/>
                </a:solidFill>
                <a:latin typeface="Times New Roman" panose="02020603050405020304" pitchFamily="18" charset="0"/>
                <a:cs typeface="Times New Roman" panose="02020603050405020304" pitchFamily="18" charset="0"/>
              </a:rPr>
              <a:t>）和蝙蝠算法（</a:t>
            </a:r>
            <a:r>
              <a:rPr lang="en-US" altLang="zh-CN" sz="2000" dirty="0">
                <a:solidFill>
                  <a:srgbClr val="1C4B7F"/>
                </a:solidFill>
                <a:latin typeface="Times New Roman" panose="02020603050405020304" pitchFamily="18" charset="0"/>
                <a:cs typeface="Times New Roman" panose="02020603050405020304" pitchFamily="18" charset="0"/>
              </a:rPr>
              <a:t>BAS</a:t>
            </a:r>
            <a:r>
              <a:rPr lang="zh-CN" altLang="en-US" sz="2000" dirty="0">
                <a:solidFill>
                  <a:srgbClr val="1C4B7F"/>
                </a:solidFill>
                <a:latin typeface="Times New Roman" panose="02020603050405020304" pitchFamily="18" charset="0"/>
                <a:cs typeface="Times New Roman" panose="02020603050405020304" pitchFamily="18" charset="0"/>
              </a:rPr>
              <a:t>））进行</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调优。</a:t>
            </a:r>
          </a:p>
          <a:p>
            <a:endParaRPr lang="zh-CN" altLang="en-US" sz="2000" b="1" dirty="0">
              <a:latin typeface="Times New Roman" panose="02020603050405020304" pitchFamily="18" charset="0"/>
              <a:cs typeface="Times New Roman" panose="02020603050405020304" pitchFamily="18" charset="0"/>
            </a:endParaRPr>
          </a:p>
          <a:p>
            <a:pPr marL="0" lvl="1"/>
            <a:r>
              <a:rPr lang="zh-CN" altLang="en-US" sz="2000" b="1" dirty="0">
                <a:latin typeface="Times New Roman" panose="02020603050405020304" pitchFamily="18" charset="0"/>
                <a:cs typeface="Times New Roman" panose="02020603050405020304" pitchFamily="18" charset="0"/>
              </a:rPr>
              <a:t>阶段</a:t>
            </a:r>
            <a:r>
              <a:rPr lang="en-US" altLang="zh-CN" sz="2000" b="1" dirty="0">
                <a:latin typeface="Times New Roman" panose="02020603050405020304" pitchFamily="18" charset="0"/>
                <a:cs typeface="Times New Roman" panose="02020603050405020304" pitchFamily="18" charset="0"/>
              </a:rPr>
              <a:t>II</a:t>
            </a:r>
            <a:r>
              <a:rPr lang="zh-CN" altLang="en-US" sz="2000" b="1" dirty="0">
                <a:latin typeface="Times New Roman" panose="02020603050405020304" pitchFamily="18" charset="0"/>
                <a:cs typeface="Times New Roman" panose="02020603050405020304" pitchFamily="18" charset="0"/>
              </a:rPr>
              <a:t>贡献：</a:t>
            </a:r>
          </a:p>
          <a:p>
            <a:pPr lvl="1"/>
            <a:r>
              <a:rPr lang="en-US" altLang="zh-CN" sz="2000" b="1" dirty="0">
                <a:solidFill>
                  <a:srgbClr val="FF0000"/>
                </a:solidFill>
                <a:latin typeface="Times New Roman" panose="02020603050405020304" pitchFamily="18" charset="0"/>
                <a:cs typeface="Times New Roman" panose="02020603050405020304" pitchFamily="18" charset="0"/>
              </a:rPr>
              <a:t>1. </a:t>
            </a:r>
            <a:r>
              <a:rPr lang="zh-CN" altLang="en-US" sz="2000" b="1" dirty="0">
                <a:solidFill>
                  <a:srgbClr val="FF0000"/>
                </a:solidFill>
                <a:latin typeface="Times New Roman" panose="02020603050405020304" pitchFamily="18" charset="0"/>
                <a:cs typeface="Times New Roman" panose="02020603050405020304" pitchFamily="18" charset="0"/>
              </a:rPr>
              <a:t>融合导航算法</a:t>
            </a:r>
            <a:r>
              <a:rPr lang="zh-CN" altLang="en-US" sz="2000" b="1" dirty="0">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提出了一种使用最少数量传感器的融合导航算法，增强了导航精度。</a:t>
            </a:r>
          </a:p>
          <a:p>
            <a:pPr lvl="1"/>
            <a:r>
              <a:rPr lang="en-US" altLang="zh-CN" sz="2000" b="1" dirty="0">
                <a:solidFill>
                  <a:srgbClr val="FF0000"/>
                </a:solidFill>
                <a:latin typeface="Times New Roman" panose="02020603050405020304" pitchFamily="18" charset="0"/>
                <a:cs typeface="Times New Roman" panose="02020603050405020304" pitchFamily="18" charset="0"/>
              </a:rPr>
              <a:t>2. </a:t>
            </a:r>
            <a:r>
              <a:rPr lang="zh-CN" altLang="en-US" sz="2000" b="1" dirty="0">
                <a:solidFill>
                  <a:srgbClr val="FF0000"/>
                </a:solidFill>
                <a:latin typeface="Times New Roman" panose="02020603050405020304" pitchFamily="18" charset="0"/>
                <a:cs typeface="Times New Roman" panose="02020603050405020304" pitchFamily="18" charset="0"/>
              </a:rPr>
              <a:t>视觉系统比较：</a:t>
            </a:r>
            <a:r>
              <a:rPr lang="zh-CN" altLang="en-US" sz="2000" dirty="0">
                <a:latin typeface="Times New Roman" panose="02020603050405020304" pitchFamily="18" charset="0"/>
                <a:cs typeface="Times New Roman" panose="02020603050405020304" pitchFamily="18" charset="0"/>
                <a:sym typeface="+mn-ea"/>
              </a:rPr>
              <a:t>展示了融合算法与基于视觉的系统（摄像头）相比的效果，评估了理想路径与实际跟踪路径上的性能。</a:t>
            </a:r>
            <a:endParaRPr lang="zh-CN" altLang="en-US" sz="2000" dirty="0">
              <a:latin typeface="Times New Roman" panose="02020603050405020304" pitchFamily="18" charset="0"/>
              <a:cs typeface="Times New Roman" panose="02020603050405020304" pitchFamily="18" charset="0"/>
            </a:endParaRPr>
          </a:p>
          <a:p>
            <a:pPr lvl="1"/>
            <a:r>
              <a:rPr lang="en-US" altLang="zh-CN" sz="2000" b="1" dirty="0">
                <a:solidFill>
                  <a:srgbClr val="FF0000"/>
                </a:solidFill>
                <a:latin typeface="Times New Roman" panose="02020603050405020304" pitchFamily="18" charset="0"/>
                <a:cs typeface="Times New Roman" panose="02020603050405020304" pitchFamily="18" charset="0"/>
              </a:rPr>
              <a:t>3. </a:t>
            </a:r>
            <a:r>
              <a:rPr lang="zh-CN" altLang="en-US" sz="2000" b="1" dirty="0">
                <a:solidFill>
                  <a:srgbClr val="FF0000"/>
                </a:solidFill>
                <a:latin typeface="Times New Roman" panose="02020603050405020304" pitchFamily="18" charset="0"/>
                <a:cs typeface="Times New Roman" panose="02020603050405020304" pitchFamily="18" charset="0"/>
              </a:rPr>
              <a:t>速度优化：</a:t>
            </a:r>
            <a:r>
              <a:rPr lang="zh-CN" altLang="en-US" sz="2000" dirty="0">
                <a:latin typeface="Times New Roman" panose="02020603050405020304" pitchFamily="18" charset="0"/>
                <a:cs typeface="Times New Roman" panose="02020603050405020304" pitchFamily="18" charset="0"/>
              </a:rPr>
              <a:t>确定了两种算法实现</a:t>
            </a:r>
            <a:r>
              <a:rPr lang="en-US" altLang="zh-CN" sz="2000" dirty="0">
                <a:latin typeface="Times New Roman" panose="02020603050405020304" pitchFamily="18" charset="0"/>
                <a:cs typeface="Times New Roman" panose="02020603050405020304" pitchFamily="18" charset="0"/>
              </a:rPr>
              <a:t>100%</a:t>
            </a:r>
            <a:r>
              <a:rPr lang="zh-CN" altLang="en-US" sz="2000" dirty="0">
                <a:latin typeface="Times New Roman" panose="02020603050405020304" pitchFamily="18" charset="0"/>
                <a:cs typeface="Times New Roman" panose="02020603050405020304" pitchFamily="18" charset="0"/>
              </a:rPr>
              <a:t>成功跟踪的最大可行速度，并比较了五条不同路径上的性能结果。</a:t>
            </a:r>
          </a:p>
          <a:p>
            <a:pPr lvl="1"/>
            <a:r>
              <a:rPr lang="en-US" altLang="zh-CN" sz="2000" b="1" dirty="0">
                <a:solidFill>
                  <a:srgbClr val="FF0000"/>
                </a:solidFill>
                <a:latin typeface="Times New Roman" panose="02020603050405020304" pitchFamily="18" charset="0"/>
                <a:cs typeface="Times New Roman" panose="02020603050405020304" pitchFamily="18" charset="0"/>
              </a:rPr>
              <a:t>4. </a:t>
            </a:r>
            <a:r>
              <a:rPr lang="zh-CN" altLang="en-US" sz="2000" b="1" dirty="0">
                <a:solidFill>
                  <a:srgbClr val="FF0000"/>
                </a:solidFill>
                <a:latin typeface="Times New Roman" panose="02020603050405020304" pitchFamily="18" charset="0"/>
                <a:cs typeface="Times New Roman" panose="02020603050405020304" pitchFamily="18" charset="0"/>
              </a:rPr>
              <a:t>实际</a:t>
            </a:r>
            <a:r>
              <a:rPr lang="en-US" altLang="zh-CN" sz="2000" b="1" dirty="0">
                <a:solidFill>
                  <a:srgbClr val="FF0000"/>
                </a:solidFill>
                <a:latin typeface="Times New Roman" panose="02020603050405020304" pitchFamily="18" charset="0"/>
                <a:cs typeface="Times New Roman" panose="02020603050405020304" pitchFamily="18" charset="0"/>
              </a:rPr>
              <a:t>AGV</a:t>
            </a:r>
            <a:r>
              <a:rPr lang="zh-CN" altLang="en-US" sz="2000" b="1" dirty="0">
                <a:solidFill>
                  <a:srgbClr val="FF0000"/>
                </a:solidFill>
                <a:latin typeface="Times New Roman" panose="02020603050405020304" pitchFamily="18" charset="0"/>
                <a:cs typeface="Times New Roman" panose="02020603050405020304" pitchFamily="18" charset="0"/>
              </a:rPr>
              <a:t>数据利用：</a:t>
            </a:r>
            <a:r>
              <a:rPr lang="zh-CN" altLang="en-US" sz="2000" dirty="0">
                <a:latin typeface="Times New Roman" panose="02020603050405020304" pitchFamily="18" charset="0"/>
                <a:cs typeface="Times New Roman" panose="02020603050405020304" pitchFamily="18" charset="0"/>
              </a:rPr>
              <a:t>利用实际的</a:t>
            </a:r>
            <a:r>
              <a:rPr lang="en-US" altLang="zh-CN" sz="2000" dirty="0">
                <a:latin typeface="Times New Roman" panose="02020603050405020304" pitchFamily="18" charset="0"/>
                <a:cs typeface="Times New Roman" panose="02020603050405020304" pitchFamily="18" charset="0"/>
              </a:rPr>
              <a:t>AGV</a:t>
            </a:r>
            <a:r>
              <a:rPr lang="zh-CN" altLang="en-US" sz="2000" dirty="0">
                <a:latin typeface="Times New Roman" panose="02020603050405020304" pitchFamily="18" charset="0"/>
                <a:cs typeface="Times New Roman" panose="02020603050405020304" pitchFamily="18" charset="0"/>
              </a:rPr>
              <a:t>尺寸和数据，与之前研究中通常依赖较小机器人尺寸进行对比。</a:t>
            </a:r>
            <a:endParaRPr lang="en-US"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165448" y="213686"/>
            <a:ext cx="9320981" cy="1077218"/>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Times New Roman" panose="02020603050405020304" pitchFamily="18" charset="0"/>
                <a:cs typeface="+mj-cs"/>
              </a:rPr>
              <a:t>Hongma</a:t>
            </a:r>
            <a:r>
              <a:rPr lang="en-US" sz="3200" b="1" dirty="0">
                <a:effectLst>
                  <a:outerShdw blurRad="38100" dist="38100" dir="2700000" algn="tl">
                    <a:srgbClr val="000000">
                      <a:alpha val="43137"/>
                    </a:srgbClr>
                  </a:outerShdw>
                </a:effectLst>
                <a:latin typeface="Times New Roman" panose="02020603050405020304" pitchFamily="18" charset="0"/>
                <a:cs typeface="+mj-cs"/>
              </a:rPr>
              <a:t>_ AGV Robot   </a:t>
            </a:r>
            <a:r>
              <a:rPr lang="en-US" altLang="zh-CN" sz="3200" b="1" dirty="0" err="1">
                <a:effectLst>
                  <a:outerShdw blurRad="38100" dist="38100" dir="2700000" algn="tl">
                    <a:srgbClr val="000000">
                      <a:alpha val="43137"/>
                    </a:srgbClr>
                  </a:outerShdw>
                </a:effectLst>
                <a:latin typeface="Times New Roman" panose="02020603050405020304" pitchFamily="18" charset="0"/>
                <a:cs typeface="+mj-cs"/>
              </a:rPr>
              <a:t>Hongma_AGV</a:t>
            </a:r>
            <a:r>
              <a:rPr lang="en-US" altLang="zh-CN" sz="3200" b="1" dirty="0">
                <a:effectLst>
                  <a:outerShdw blurRad="38100" dist="38100" dir="2700000" algn="tl">
                    <a:srgbClr val="000000">
                      <a:alpha val="43137"/>
                    </a:srgbClr>
                  </a:outerShdw>
                </a:effectLst>
                <a:latin typeface="Times New Roman" panose="02020603050405020304" pitchFamily="18" charset="0"/>
                <a:cs typeface="+mj-cs"/>
              </a:rPr>
              <a:t> </a:t>
            </a:r>
            <a:r>
              <a:rPr lang="zh-CN" altLang="en-US" sz="3200" b="1" dirty="0">
                <a:effectLst>
                  <a:outerShdw blurRad="38100" dist="38100" dir="2700000" algn="tl">
                    <a:srgbClr val="000000">
                      <a:alpha val="43137"/>
                    </a:srgbClr>
                  </a:outerShdw>
                </a:effectLst>
                <a:latin typeface="Times New Roman" panose="02020603050405020304" pitchFamily="18" charset="0"/>
                <a:cs typeface="+mj-cs"/>
              </a:rPr>
              <a:t>机器人</a:t>
            </a:r>
            <a:endParaRPr lang="en-US" altLang="zh-CN" sz="3200" b="1" dirty="0">
              <a:effectLst>
                <a:outerShdw blurRad="38100" dist="38100" dir="2700000" algn="tl">
                  <a:srgbClr val="000000">
                    <a:alpha val="43137"/>
                  </a:srgbClr>
                </a:outerShdw>
              </a:effectLst>
              <a:latin typeface="Times New Roman" panose="02020603050405020304" pitchFamily="18" charset="0"/>
              <a:cs typeface="+mj-cs"/>
            </a:endParaRPr>
          </a:p>
          <a:p>
            <a:pPr algn="ctr"/>
            <a:r>
              <a:rPr lang="zh-CN" altLang="en-US" sz="3200" b="1" dirty="0">
                <a:cs typeface="+mj-cs"/>
              </a:rPr>
              <a:t>服务机器人：从仿真到设计与性能</a:t>
            </a:r>
            <a:endParaRPr lang="en-US" sz="3200" b="1" dirty="0">
              <a:effectLst>
                <a:outerShdw blurRad="38100" dist="38100" dir="2700000" algn="tl">
                  <a:srgbClr val="000000">
                    <a:alpha val="43137"/>
                  </a:srgbClr>
                </a:outerShdw>
              </a:effectLst>
              <a:latin typeface="Times New Roman" panose="02020603050405020304" pitchFamily="18" charset="0"/>
              <a:cs typeface="+mj-cs"/>
            </a:endParaRPr>
          </a:p>
        </p:txBody>
      </p:sp>
      <p:sp>
        <p:nvSpPr>
          <p:cNvPr id="10" name="Rectangle: Rounded Corners 9"/>
          <p:cNvSpPr/>
          <p:nvPr/>
        </p:nvSpPr>
        <p:spPr>
          <a:xfrm>
            <a:off x="404766" y="2567854"/>
            <a:ext cx="8915502" cy="4919481"/>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48686" y="28728222"/>
            <a:ext cx="11782316" cy="18184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326245" y="28764196"/>
            <a:ext cx="3014256" cy="41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80759" y="28543667"/>
            <a:ext cx="634587" cy="701826"/>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383368" y="1785193"/>
            <a:ext cx="3240263" cy="598411"/>
            <a:chOff x="-2668095" y="2009473"/>
            <a:chExt cx="3240263" cy="598411"/>
          </a:xfrm>
        </p:grpSpPr>
        <p:sp>
          <p:nvSpPr>
            <p:cNvPr id="159" name="Text Box 130"/>
            <p:cNvSpPr txBox="1">
              <a:spLocks noChangeArrowheads="1"/>
            </p:cNvSpPr>
            <p:nvPr/>
          </p:nvSpPr>
          <p:spPr bwMode="auto">
            <a:xfrm>
              <a:off x="-2184396" y="2043867"/>
              <a:ext cx="2756564"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095" y="2009473"/>
              <a:ext cx="593633" cy="5627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91658" y="28716530"/>
            <a:ext cx="634587" cy="6345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rotWithShape="1">
          <a:blip r:embed="rId5"/>
          <a:srcRect r="7888"/>
          <a:stretch>
            <a:fillRect/>
          </a:stretch>
        </p:blipFill>
        <p:spPr>
          <a:xfrm>
            <a:off x="12480354" y="29191517"/>
            <a:ext cx="1435398" cy="1467375"/>
          </a:xfrm>
          <a:prstGeom prst="rect">
            <a:avLst/>
          </a:prstGeom>
        </p:spPr>
      </p:pic>
      <p:sp>
        <p:nvSpPr>
          <p:cNvPr id="55" name="TextBox 54"/>
          <p:cNvSpPr txBox="1"/>
          <p:nvPr/>
        </p:nvSpPr>
        <p:spPr>
          <a:xfrm>
            <a:off x="563596" y="29346372"/>
            <a:ext cx="11709071" cy="1200329"/>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pPr marL="285750" indent="-285750">
              <a:buFont typeface="Arial" panose="020B0604020202020204" pitchFamily="34" charset="0"/>
              <a:buChar char="•"/>
            </a:pPr>
            <a:r>
              <a:rPr lang="en-US" sz="1200" b="0" i="0" dirty="0">
                <a:solidFill>
                  <a:srgbClr val="222222"/>
                </a:solidFill>
                <a:effectLst/>
                <a:latin typeface="Arial" panose="020B0604020202020204" pitchFamily="34" charset="0"/>
              </a:rPr>
              <a:t>Moshayedi, A. J., Li, J., &amp; Liao, L. (2021, June). Simulation study and PID tune of automated guided vehicles (AGV). In </a:t>
            </a:r>
            <a:r>
              <a:rPr lang="en-US" sz="1200" b="0" i="1" dirty="0">
                <a:solidFill>
                  <a:srgbClr val="222222"/>
                </a:solidFill>
                <a:effectLst/>
                <a:latin typeface="Arial" panose="020B0604020202020204" pitchFamily="34" charset="0"/>
              </a:rPr>
              <a:t>2021 IEEE international conference on computational intelligence and virtual environments for measurement systems and applications (CIVEMSA)</a:t>
            </a:r>
            <a:r>
              <a:rPr lang="en-US" sz="1200" b="0" i="0" dirty="0">
                <a:solidFill>
                  <a:srgbClr val="222222"/>
                </a:solidFill>
                <a:effectLst/>
                <a:latin typeface="Arial" panose="020B0604020202020204" pitchFamily="34" charset="0"/>
              </a:rPr>
              <a:t> (pp. 1-7). IEEE.</a:t>
            </a:r>
          </a:p>
          <a:p>
            <a:pPr marL="285750" indent="-285750">
              <a:buFont typeface="Arial" panose="020B0604020202020204" pitchFamily="34" charset="0"/>
              <a:buChar char="•"/>
            </a:pPr>
            <a:r>
              <a:rPr lang="en-US" sz="1400" dirty="0"/>
              <a:t> </a:t>
            </a:r>
            <a:r>
              <a:rPr lang="en-US" sz="1200" dirty="0">
                <a:solidFill>
                  <a:srgbClr val="222222"/>
                </a:solidFill>
                <a:latin typeface="Arial" panose="020B0604020202020204" pitchFamily="34" charset="0"/>
              </a:rPr>
              <a:t>Moshayedi, A. J., Li, J., Sina, N., Chen, X., Liao, L., </a:t>
            </a:r>
            <a:r>
              <a:rPr lang="en-US" sz="1200" dirty="0" err="1">
                <a:solidFill>
                  <a:srgbClr val="222222"/>
                </a:solidFill>
                <a:latin typeface="Arial" panose="020B0604020202020204" pitchFamily="34" charset="0"/>
              </a:rPr>
              <a:t>Gheisari</a:t>
            </a:r>
            <a:r>
              <a:rPr lang="en-US" sz="1200" dirty="0">
                <a:solidFill>
                  <a:srgbClr val="222222"/>
                </a:solidFill>
                <a:latin typeface="Arial" panose="020B0604020202020204" pitchFamily="34" charset="0"/>
              </a:rPr>
              <a:t>, M., &amp; </a:t>
            </a:r>
            <a:r>
              <a:rPr lang="en-US" sz="1200" dirty="0" err="1">
                <a:solidFill>
                  <a:srgbClr val="222222"/>
                </a:solidFill>
                <a:latin typeface="Arial" panose="020B0604020202020204" pitchFamily="34" charset="0"/>
              </a:rPr>
              <a:t>Xie</a:t>
            </a:r>
            <a:r>
              <a:rPr lang="en-US" sz="1200" dirty="0">
                <a:solidFill>
                  <a:srgbClr val="222222"/>
                </a:solidFill>
                <a:latin typeface="Arial" panose="020B0604020202020204" pitchFamily="34" charset="0"/>
              </a:rPr>
              <a:t>, X. (2022). Simulation and validation of optimized </a:t>
            </a:r>
            <a:r>
              <a:rPr lang="en-US" sz="1200" dirty="0" err="1">
                <a:solidFill>
                  <a:srgbClr val="222222"/>
                </a:solidFill>
                <a:latin typeface="Arial" panose="020B0604020202020204" pitchFamily="34" charset="0"/>
              </a:rPr>
              <a:t>pid</a:t>
            </a:r>
            <a:r>
              <a:rPr lang="en-US" sz="1200" dirty="0">
                <a:solidFill>
                  <a:srgbClr val="222222"/>
                </a:solidFill>
                <a:latin typeface="Arial" panose="020B0604020202020204" pitchFamily="34" charset="0"/>
              </a:rPr>
              <a:t> controller in </a:t>
            </a:r>
            <a:r>
              <a:rPr lang="en-US" sz="1200" dirty="0" err="1">
                <a:solidFill>
                  <a:srgbClr val="222222"/>
                </a:solidFill>
                <a:latin typeface="Arial" panose="020B0604020202020204" pitchFamily="34" charset="0"/>
              </a:rPr>
              <a:t>agv</a:t>
            </a:r>
            <a:r>
              <a:rPr lang="en-US" sz="1200" dirty="0">
                <a:solidFill>
                  <a:srgbClr val="222222"/>
                </a:solidFill>
                <a:latin typeface="Arial" panose="020B0604020202020204" pitchFamily="34" charset="0"/>
              </a:rPr>
              <a:t> (automated guided vehicles) model using </a:t>
            </a:r>
            <a:r>
              <a:rPr lang="en-US" sz="1200" dirty="0" err="1">
                <a:solidFill>
                  <a:srgbClr val="222222"/>
                </a:solidFill>
                <a:latin typeface="Arial" panose="020B0604020202020204" pitchFamily="34" charset="0"/>
              </a:rPr>
              <a:t>pso</a:t>
            </a:r>
            <a:r>
              <a:rPr lang="en-US" sz="1200" dirty="0">
                <a:solidFill>
                  <a:srgbClr val="222222"/>
                </a:solidFill>
                <a:latin typeface="Arial" panose="020B0604020202020204" pitchFamily="34" charset="0"/>
              </a:rPr>
              <a:t> and bas algorithms. Computational Intelligence and Neuroscience, 2022(1), 7799654.</a:t>
            </a:r>
          </a:p>
          <a:p>
            <a:pPr marL="285750" indent="-285750">
              <a:buFont typeface="Arial" panose="020B0604020202020204" pitchFamily="34" charset="0"/>
              <a:buChar char="•"/>
            </a:pPr>
            <a:r>
              <a:rPr lang="en-US" sz="1100" b="0" i="0" dirty="0">
                <a:solidFill>
                  <a:srgbClr val="222222"/>
                </a:solidFill>
                <a:effectLst/>
                <a:latin typeface="Arial" panose="020B0604020202020204" pitchFamily="34" charset="0"/>
              </a:rPr>
              <a:t>Moshayedi, A. J., </a:t>
            </a:r>
            <a:r>
              <a:rPr lang="en-US" sz="1100" b="0" i="0" dirty="0" err="1">
                <a:solidFill>
                  <a:srgbClr val="222222"/>
                </a:solidFill>
                <a:effectLst/>
                <a:latin typeface="Arial" panose="020B0604020202020204" pitchFamily="34" charset="0"/>
              </a:rPr>
              <a:t>Zanjani</a:t>
            </a:r>
            <a:r>
              <a:rPr lang="en-US" sz="1100" b="0" i="0" dirty="0">
                <a:solidFill>
                  <a:srgbClr val="222222"/>
                </a:solidFill>
                <a:effectLst/>
                <a:latin typeface="Arial" panose="020B0604020202020204" pitchFamily="34" charset="0"/>
              </a:rPr>
              <a:t>, S. M., Xu, D., Chen, X., Wang, G., &amp; Yang, S. (2022, December). Fusion BASED AGV robot navigation solution comparative analysis and VREP simulation. In </a:t>
            </a:r>
            <a:r>
              <a:rPr lang="en-US" sz="1100" b="0" i="1" dirty="0">
                <a:solidFill>
                  <a:srgbClr val="222222"/>
                </a:solidFill>
                <a:effectLst/>
                <a:latin typeface="Arial" panose="020B0604020202020204" pitchFamily="34" charset="0"/>
              </a:rPr>
              <a:t>2022 8th Iranian Conference on Signal Processing and Intelligent Systems (ICSPIS)</a:t>
            </a:r>
            <a:r>
              <a:rPr lang="en-US" sz="1100" b="0" i="0" dirty="0">
                <a:solidFill>
                  <a:srgbClr val="222222"/>
                </a:solidFill>
                <a:effectLst/>
                <a:latin typeface="Arial" panose="020B0604020202020204" pitchFamily="34" charset="0"/>
              </a:rPr>
              <a:t> (pp. 1-11). IEEE.</a:t>
            </a:r>
            <a:endParaRPr lang="en-US" sz="1200" dirty="0">
              <a:solidFill>
                <a:srgbClr val="222222"/>
              </a:solidFill>
              <a:latin typeface="Arial" panose="020B0604020202020204" pitchFamily="34" charset="0"/>
            </a:endParaRPr>
          </a:p>
        </p:txBody>
      </p:sp>
      <p:sp>
        <p:nvSpPr>
          <p:cNvPr id="131" name="Text Box 133"/>
          <p:cNvSpPr txBox="1">
            <a:spLocks noChangeArrowheads="1"/>
          </p:cNvSpPr>
          <p:nvPr/>
        </p:nvSpPr>
        <p:spPr bwMode="auto">
          <a:xfrm>
            <a:off x="691658" y="23235553"/>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71284" y="23138507"/>
            <a:ext cx="499380" cy="601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aphical user interface, diagram&#10;&#10;Description generated with very high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5886" y="4220909"/>
            <a:ext cx="4138200" cy="3586157"/>
          </a:xfrm>
          <a:prstGeom prst="rect">
            <a:avLst/>
          </a:prstGeom>
        </p:spPr>
      </p:pic>
      <p:sp>
        <p:nvSpPr>
          <p:cNvPr id="17" name="Rectangle: Rounded Corners 16"/>
          <p:cNvSpPr/>
          <p:nvPr/>
        </p:nvSpPr>
        <p:spPr>
          <a:xfrm>
            <a:off x="9477569" y="8198199"/>
            <a:ext cx="4324846" cy="6666109"/>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2266" y="10584015"/>
            <a:ext cx="3895452" cy="205895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4614" y="1925375"/>
            <a:ext cx="3905192" cy="2113779"/>
          </a:xfrm>
          <a:prstGeom prst="rect">
            <a:avLst/>
          </a:prstGeom>
          <a:noFill/>
          <a:ln>
            <a:noFill/>
          </a:ln>
        </p:spPr>
      </p:pic>
      <p:pic>
        <p:nvPicPr>
          <p:cNvPr id="20" name="Picture 19" descr="Graphical user interface&#10;&#10;Description generated with very high confidenc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69713" y="12753107"/>
            <a:ext cx="3945633" cy="1871392"/>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675886" y="8312139"/>
            <a:ext cx="4024178" cy="1975440"/>
          </a:xfrm>
          <a:prstGeom prst="rect">
            <a:avLst/>
          </a:prstGeom>
          <a:noFill/>
          <a:ln>
            <a:noFill/>
          </a:ln>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8686" y="15256779"/>
            <a:ext cx="4613970" cy="3798693"/>
          </a:xfrm>
          <a:prstGeom prst="rect">
            <a:avLst/>
          </a:prstGeom>
          <a:noFill/>
          <a:ln>
            <a:noFill/>
          </a:ln>
        </p:spPr>
      </p:pic>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3793" y="19259183"/>
            <a:ext cx="4525871" cy="3705587"/>
          </a:xfrm>
          <a:prstGeom prst="rect">
            <a:avLst/>
          </a:prstGeom>
          <a:noFill/>
          <a:ln>
            <a:noFill/>
          </a:ln>
        </p:spPr>
      </p:pic>
      <p:sp>
        <p:nvSpPr>
          <p:cNvPr id="26" name="TextBox 25"/>
          <p:cNvSpPr txBox="1"/>
          <p:nvPr/>
        </p:nvSpPr>
        <p:spPr>
          <a:xfrm>
            <a:off x="642939" y="22964770"/>
            <a:ext cx="4850473"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GB" dirty="0">
                <a:solidFill>
                  <a:srgbClr val="7030A0"/>
                </a:solidFill>
              </a:rPr>
              <a:t>The PID values with Empirical, PSO and BAS Vs robot path tracking.</a:t>
            </a:r>
            <a:endParaRPr lang="en-US" dirty="0">
              <a:solidFill>
                <a:srgbClr val="7030A0"/>
              </a:solidFill>
            </a:endParaRPr>
          </a:p>
        </p:txBody>
      </p:sp>
      <p:sp>
        <p:nvSpPr>
          <p:cNvPr id="29" name="TextBox 28"/>
          <p:cNvSpPr txBox="1"/>
          <p:nvPr/>
        </p:nvSpPr>
        <p:spPr>
          <a:xfrm>
            <a:off x="459434" y="19018828"/>
            <a:ext cx="4566817" cy="276999"/>
          </a:xfrm>
          <a:prstGeom prst="rect">
            <a:avLst/>
          </a:prstGeom>
          <a:noFill/>
        </p:spPr>
        <p:txBody>
          <a:bodyPr wrap="square">
            <a:spAutoFit/>
          </a:bodyPr>
          <a:lstStyle>
            <a:defPPr>
              <a:defRPr lang="zh-CN"/>
            </a:defPPr>
            <a:lvl1pPr marR="0">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GB" dirty="0"/>
              <a:t>Robot performance vs PSO and BAS PID values in different Paths.</a:t>
            </a:r>
            <a:endParaRPr lang="en-US" dirty="0"/>
          </a:p>
        </p:txBody>
      </p:sp>
      <p:pic>
        <p:nvPicPr>
          <p:cNvPr id="30" name="Picture 29"/>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81464" y="15261027"/>
            <a:ext cx="8239637" cy="1890616"/>
          </a:xfrm>
          <a:prstGeom prst="rect">
            <a:avLst/>
          </a:prstGeom>
          <a:noFill/>
          <a:ln>
            <a:noFill/>
          </a:ln>
        </p:spPr>
      </p:pic>
      <p:sp>
        <p:nvSpPr>
          <p:cNvPr id="33" name="TextBox 32"/>
          <p:cNvSpPr txBox="1"/>
          <p:nvPr/>
        </p:nvSpPr>
        <p:spPr>
          <a:xfrm>
            <a:off x="7184086" y="17158445"/>
            <a:ext cx="3380044"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pPr algn="l"/>
            <a:r>
              <a:rPr lang="en-GB" dirty="0"/>
              <a:t>AGV robot and explored PID value Vs path.</a:t>
            </a:r>
            <a:endParaRPr lang="en-US" dirty="0"/>
          </a:p>
        </p:txBody>
      </p:sp>
      <p:grpSp>
        <p:nvGrpSpPr>
          <p:cNvPr id="46" name="Group 45"/>
          <p:cNvGrpSpPr/>
          <p:nvPr/>
        </p:nvGrpSpPr>
        <p:grpSpPr>
          <a:xfrm>
            <a:off x="5340936" y="17501113"/>
            <a:ext cx="8309418" cy="5740654"/>
            <a:chOff x="5247589" y="18152960"/>
            <a:chExt cx="8454075" cy="4644431"/>
          </a:xfrm>
        </p:grpSpPr>
        <p:pic>
          <p:nvPicPr>
            <p:cNvPr id="34" name="Picture 33" descr="Diagram&#10;&#10;Description generated with very high confidenc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47589" y="18200355"/>
              <a:ext cx="2715838" cy="4597036"/>
            </a:xfrm>
            <a:prstGeom prst="rect">
              <a:avLst/>
            </a:prstGeom>
          </p:spPr>
        </p:pic>
        <p:pic>
          <p:nvPicPr>
            <p:cNvPr id="36" name="Picture 35" descr="Diagram&#10;&#10;Description generated with very high confidence"/>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02451" y="18200355"/>
              <a:ext cx="2196966" cy="2529779"/>
            </a:xfrm>
            <a:prstGeom prst="rect">
              <a:avLst/>
            </a:prstGeom>
          </p:spPr>
        </p:pic>
        <p:sp>
          <p:nvSpPr>
            <p:cNvPr id="39" name="TextBox 38"/>
            <p:cNvSpPr txBox="1"/>
            <p:nvPr/>
          </p:nvSpPr>
          <p:spPr>
            <a:xfrm>
              <a:off x="8102451" y="20789333"/>
              <a:ext cx="2240707" cy="1054118"/>
            </a:xfrm>
            <a:prstGeom prst="rect">
              <a:avLst/>
            </a:prstGeom>
            <a:noFill/>
          </p:spPr>
          <p:txBody>
            <a:bodyPr wrap="square">
              <a:spAutoFit/>
            </a:bodyPr>
            <a:lstStyle>
              <a:defPPr>
                <a:defRPr lang="zh-CN"/>
              </a:defPPr>
              <a:lvl1pPr marR="0">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US" dirty="0">
                  <a:solidFill>
                    <a:srgbClr val="7030A0"/>
                  </a:solidFill>
                </a:rPr>
                <a:t> The five Experimental paths, a: circle: Elliptical, C: Spiral, D: 8 shapes, E: Special.  </a:t>
              </a:r>
            </a:p>
            <a:p>
              <a:r>
                <a:rPr lang="en-US" dirty="0">
                  <a:solidFill>
                    <a:srgbClr val="7030A0"/>
                  </a:solidFill>
                </a:rPr>
                <a:t>The experiment path dimension D1:main path,</a:t>
              </a:r>
            </a:p>
            <a:p>
              <a:r>
                <a:rPr lang="en-US" dirty="0">
                  <a:solidFill>
                    <a:srgbClr val="7030A0"/>
                  </a:solidFill>
                </a:rPr>
                <a:t> D2 and D3: side path</a:t>
              </a:r>
            </a:p>
          </p:txBody>
        </p:sp>
        <p:pic>
          <p:nvPicPr>
            <p:cNvPr id="40" name="Picture 39" descr="Shape&#10;&#10;Description generated with high confidence"/>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43158" y="18152960"/>
              <a:ext cx="3358506" cy="4489906"/>
            </a:xfrm>
            <a:prstGeom prst="rect">
              <a:avLst/>
            </a:prstGeom>
          </p:spPr>
        </p:pic>
        <p:sp>
          <p:nvSpPr>
            <p:cNvPr id="42" name="TextBox 41"/>
            <p:cNvSpPr txBox="1"/>
            <p:nvPr/>
          </p:nvSpPr>
          <p:spPr>
            <a:xfrm>
              <a:off x="12299993" y="21426214"/>
              <a:ext cx="1317477" cy="622510"/>
            </a:xfrm>
            <a:prstGeom prst="rect">
              <a:avLst/>
            </a:prstGeom>
            <a:noFill/>
          </p:spPr>
          <p:txBody>
            <a:bodyPr wrap="square">
              <a:spAutoFit/>
            </a:bodyPr>
            <a:lstStyle>
              <a:defPPr>
                <a:defRPr lang="zh-CN"/>
              </a:defPPr>
              <a:lvl1pPr marR="0" algn="ctr">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US" sz="1100" dirty="0"/>
                <a:t>The Robot Performance Vs Fusion and Vision Algorithms</a:t>
              </a:r>
            </a:p>
          </p:txBody>
        </p:sp>
      </p:grpSp>
      <p:sp>
        <p:nvSpPr>
          <p:cNvPr id="3" name="TextBox 2"/>
          <p:cNvSpPr txBox="1"/>
          <p:nvPr/>
        </p:nvSpPr>
        <p:spPr>
          <a:xfrm>
            <a:off x="505202" y="2706571"/>
            <a:ext cx="8831345" cy="4615815"/>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项目探索了AGV机器人鸿马的设计和开发。机器人具有两侧的无刷电机用于推进，四个自由轮用于保持平衡</a:t>
            </a:r>
            <a:r>
              <a:rPr lang="en-US" sz="2000" b="1" dirty="0">
                <a:latin typeface="Times New Roman" panose="02020603050405020304" pitchFamily="18" charset="0"/>
                <a:cs typeface="Times New Roman" panose="02020603050405020304" pitchFamily="18" charset="0"/>
              </a:rPr>
              <a:t>。</a:t>
            </a:r>
          </a:p>
          <a:p>
            <a:r>
              <a:rPr lang="en-US" sz="2000" b="1" dirty="0" err="1">
                <a:latin typeface="Times New Roman" panose="02020603050405020304" pitchFamily="18" charset="0"/>
                <a:cs typeface="Times New Roman" panose="02020603050405020304" pitchFamily="18" charset="0"/>
              </a:rPr>
              <a:t>鸿马设计的关键组件包括</a:t>
            </a:r>
            <a:r>
              <a:rPr lang="en-US" sz="2000" b="1"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LCD屏幕：</a:t>
            </a:r>
            <a:r>
              <a:rPr lang="en-US" dirty="0" err="1"/>
              <a:t>用于显示信息</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电池充电警告系统：</a:t>
            </a:r>
            <a:r>
              <a:rPr lang="en-US" dirty="0" err="1"/>
              <a:t>电池状态警报</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超声波传感器</a:t>
            </a:r>
            <a:r>
              <a:rPr lang="en-US" dirty="0" err="1"/>
              <a:t>：用于距离测量</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停止</a:t>
            </a:r>
            <a:r>
              <a:rPr lang="en-US" b="1" dirty="0">
                <a:solidFill>
                  <a:srgbClr val="7030A0"/>
                </a:solidFill>
                <a:latin typeface="Times New Roman" panose="02020603050405020304" pitchFamily="18" charset="0"/>
                <a:cs typeface="Times New Roman" panose="02020603050405020304" pitchFamily="18" charset="0"/>
              </a:rPr>
              <a:t>/</a:t>
            </a:r>
            <a:r>
              <a:rPr lang="en-US" b="1" dirty="0" err="1">
                <a:solidFill>
                  <a:srgbClr val="7030A0"/>
                </a:solidFill>
                <a:latin typeface="Times New Roman" panose="02020603050405020304" pitchFamily="18" charset="0"/>
                <a:cs typeface="Times New Roman" panose="02020603050405020304" pitchFamily="18" charset="0"/>
              </a:rPr>
              <a:t>启动调节开关：</a:t>
            </a:r>
            <a:r>
              <a:rPr lang="en-US" dirty="0" err="1"/>
              <a:t>手动控制机器人</a:t>
            </a:r>
            <a:r>
              <a:rPr lang="en-US" dirty="0"/>
              <a:t>。</a:t>
            </a:r>
          </a:p>
          <a:p>
            <a:endParaRPr lang="en-US" dirty="0"/>
          </a:p>
          <a:p>
            <a:r>
              <a:rPr lang="en-US" b="1" dirty="0" err="1">
                <a:latin typeface="Times New Roman" panose="02020603050405020304" pitchFamily="18" charset="0"/>
                <a:cs typeface="Times New Roman" panose="02020603050405020304" pitchFamily="18" charset="0"/>
              </a:rPr>
              <a:t>传感器配置如下</a:t>
            </a:r>
            <a:r>
              <a:rPr lang="en-US" b="1"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碰撞传感器：</a:t>
            </a:r>
            <a:r>
              <a:rPr lang="en-US" dirty="0" err="1"/>
              <a:t>位于前后用于碰撞检测</a:t>
            </a:r>
            <a:r>
              <a:rPr lang="en-US" dirty="0"/>
              <a:t>。</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摄像头</a:t>
            </a:r>
            <a:r>
              <a:rPr lang="en-US" dirty="0" err="1"/>
              <a:t>：作为视觉系统，规格如下</a:t>
            </a:r>
            <a:r>
              <a:rPr lang="en-US" dirty="0"/>
              <a:t>：</a:t>
            </a: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分辨率：</a:t>
            </a:r>
            <a:r>
              <a:rPr lang="en-US" dirty="0">
                <a:solidFill>
                  <a:schemeClr val="tx1"/>
                </a:solidFill>
              </a:rPr>
              <a:t>256x256像素，视角：60度</a:t>
            </a: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裁剪平面：</a:t>
            </a:r>
            <a:r>
              <a:rPr lang="en-US" dirty="0">
                <a:solidFill>
                  <a:schemeClr val="tx1"/>
                </a:solidFill>
              </a:rPr>
              <a:t>近端：0.01米，远端：0.9米</a:t>
            </a: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传感器尺寸：</a:t>
            </a:r>
            <a:r>
              <a:rPr lang="en-US" dirty="0">
                <a:solidFill>
                  <a:schemeClr val="tx1"/>
                </a:solidFill>
              </a:rPr>
              <a:t>0.01米，帧率：30 fps</a:t>
            </a: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位置：</a:t>
            </a:r>
            <a:r>
              <a:rPr lang="en-US" dirty="0">
                <a:solidFill>
                  <a:schemeClr val="tx1"/>
                </a:solidFill>
              </a:rPr>
              <a:t>机器人前部，角度45度。</a:t>
            </a: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红外传感器（IR</a:t>
            </a:r>
            <a:r>
              <a:rPr lang="en-US" b="1" dirty="0">
                <a:solidFill>
                  <a:srgbClr val="7030A0"/>
                </a:solidFill>
                <a:latin typeface="Times New Roman" panose="02020603050405020304" pitchFamily="18" charset="0"/>
                <a:cs typeface="Times New Roman" panose="02020603050405020304" pitchFamily="18" charset="0"/>
              </a:rPr>
              <a:t>）：</a:t>
            </a:r>
            <a:r>
              <a:rPr lang="en-US" dirty="0"/>
              <a:t>位于左右两侧，各自成45度角。</a:t>
            </a:r>
          </a:p>
        </p:txBody>
      </p:sp>
      <p:sp>
        <p:nvSpPr>
          <p:cNvPr id="12" name="TextBox 11"/>
          <p:cNvSpPr txBox="1"/>
          <p:nvPr/>
        </p:nvSpPr>
        <p:spPr>
          <a:xfrm>
            <a:off x="593793" y="23876307"/>
            <a:ext cx="12772139" cy="4493538"/>
          </a:xfrm>
          <a:prstGeom prst="rect">
            <a:avLst/>
          </a:prstGeom>
          <a:noFill/>
        </p:spPr>
        <p:txBody>
          <a:bodyPr wrap="square">
            <a:spAutoFit/>
          </a:bodyPr>
          <a:lstStyle/>
          <a:p>
            <a:r>
              <a:rPr lang="en-US" sz="2000" dirty="0">
                <a:solidFill>
                  <a:srgbClr val="FF0000"/>
                </a:solidFill>
              </a:rPr>
              <a:t> </a:t>
            </a:r>
            <a:r>
              <a:rPr lang="en-US" sz="2000" dirty="0" err="1">
                <a:solidFill>
                  <a:srgbClr val="FF0000"/>
                </a:solidFill>
              </a:rPr>
              <a:t>阶段I重点</a:t>
            </a:r>
            <a:r>
              <a:rPr lang="en-US" sz="2000" dirty="0">
                <a:solidFill>
                  <a:srgbClr val="FF0000"/>
                </a:solidFill>
              </a:rPr>
              <a:t>： </a:t>
            </a:r>
            <a:r>
              <a:rPr lang="en-US" sz="2000" dirty="0"/>
              <a:t>本阶段聚焦于使用MATLAB对配备16个磁传感器和PID控制器的双轮AGV进行建模和仿真。</a:t>
            </a:r>
          </a:p>
          <a:p>
            <a:r>
              <a:rPr lang="en-US" sz="2000" b="1" dirty="0" err="1"/>
              <a:t>主要成果包括</a:t>
            </a:r>
            <a:r>
              <a:rPr lang="en-US" sz="2000" dirty="0"/>
              <a:t>：</a:t>
            </a:r>
          </a:p>
          <a:p>
            <a:pPr marL="742950" lvl="1" indent="-285750">
              <a:buFont typeface="Arial" panose="020B0604020202020204" pitchFamily="34" charset="0"/>
              <a:buChar char="•"/>
            </a:pPr>
            <a:r>
              <a:rPr lang="en-US" dirty="0"/>
              <a:t> </a:t>
            </a:r>
            <a:r>
              <a:rPr lang="en-US" dirty="0" err="1"/>
              <a:t>模型开发</a:t>
            </a:r>
            <a:r>
              <a:rPr lang="en-US" dirty="0"/>
              <a:t> ： </a:t>
            </a:r>
            <a:r>
              <a:rPr lang="en-US" dirty="0" err="1">
                <a:solidFill>
                  <a:srgbClr val="FF0000"/>
                </a:solidFill>
              </a:rPr>
              <a:t>详细构建了AGV模型，包括部件和传感器集成</a:t>
            </a:r>
            <a:r>
              <a:rPr lang="en-US" dirty="0">
                <a:solidFill>
                  <a:srgbClr val="FF0000"/>
                </a:solidFill>
              </a:rPr>
              <a:t>。</a:t>
            </a:r>
          </a:p>
          <a:p>
            <a:pPr marL="742950" lvl="1" indent="-285750">
              <a:buFont typeface="Arial" panose="020B0604020202020204" pitchFamily="34" charset="0"/>
              <a:buChar char="•"/>
            </a:pPr>
            <a:r>
              <a:rPr lang="en-US" dirty="0"/>
              <a:t> </a:t>
            </a:r>
            <a:r>
              <a:rPr lang="en-US" dirty="0" err="1"/>
              <a:t>PID调优</a:t>
            </a:r>
            <a:r>
              <a:rPr lang="en-US" dirty="0"/>
              <a:t> ： </a:t>
            </a:r>
            <a:r>
              <a:rPr lang="en-US" dirty="0" err="1">
                <a:solidFill>
                  <a:srgbClr val="FF0000"/>
                </a:solidFill>
              </a:rPr>
              <a:t>使用真实AGV数据进行PID调整，并比较了经验PID调优与PSO和BAS方法</a:t>
            </a:r>
            <a:r>
              <a:rPr lang="en-US" dirty="0">
                <a:solidFill>
                  <a:srgbClr val="FF0000"/>
                </a:solidFill>
              </a:rPr>
              <a:t>。</a:t>
            </a:r>
          </a:p>
          <a:p>
            <a:pPr marL="742950" lvl="1" indent="-285750">
              <a:buFont typeface="Arial" panose="020B0604020202020204" pitchFamily="34" charset="0"/>
              <a:buChar char="•"/>
            </a:pPr>
            <a:r>
              <a:rPr lang="en-US" dirty="0" err="1"/>
              <a:t>性能评估</a:t>
            </a:r>
            <a:r>
              <a:rPr lang="en-US" dirty="0"/>
              <a:t> ： </a:t>
            </a:r>
            <a:r>
              <a:rPr lang="en-US" dirty="0" err="1">
                <a:solidFill>
                  <a:srgbClr val="FF0000"/>
                </a:solidFill>
              </a:rPr>
              <a:t>在MATLAB和CoppeliaSim</a:t>
            </a:r>
            <a:r>
              <a:rPr lang="en-US" dirty="0">
                <a:solidFill>
                  <a:srgbClr val="FF0000"/>
                </a:solidFill>
              </a:rPr>
              <a:t> (VREP)</a:t>
            </a:r>
            <a:r>
              <a:rPr lang="en-US" dirty="0" err="1">
                <a:solidFill>
                  <a:srgbClr val="FF0000"/>
                </a:solidFill>
              </a:rPr>
              <a:t>中测试了AGV的路径跟踪性能，发现BAS效果最佳</a:t>
            </a:r>
            <a:r>
              <a:rPr lang="en-US" dirty="0">
                <a:solidFill>
                  <a:srgbClr val="FF0000"/>
                </a:solidFill>
              </a:rPr>
              <a:t>。</a:t>
            </a:r>
          </a:p>
          <a:p>
            <a:pPr marL="742950" lvl="1" indent="-285750">
              <a:buFont typeface="Arial" panose="020B0604020202020204" pitchFamily="34" charset="0"/>
              <a:buChar char="•"/>
            </a:pPr>
            <a:r>
              <a:rPr lang="en-US" dirty="0" err="1"/>
              <a:t>结论</a:t>
            </a:r>
            <a:r>
              <a:rPr lang="en-US" dirty="0"/>
              <a:t> ： </a:t>
            </a:r>
            <a:r>
              <a:rPr lang="en-US" dirty="0" err="1">
                <a:solidFill>
                  <a:srgbClr val="FF0000"/>
                </a:solidFill>
              </a:rPr>
              <a:t>PID控制器在仿真中表现出强劲性能，BAS优于其他方法。未来工作将涉及障碍物的真实世界测试和额外优化器的应用</a:t>
            </a:r>
            <a:r>
              <a:rPr lang="en-US" dirty="0">
                <a:solidFill>
                  <a:srgbClr val="FF0000"/>
                </a:solidFill>
              </a:rPr>
              <a:t>。</a:t>
            </a:r>
          </a:p>
          <a:p>
            <a:pPr marL="742950" lvl="1" indent="-285750">
              <a:buFont typeface="Arial" panose="020B0604020202020204" pitchFamily="34" charset="0"/>
              <a:buChar char="•"/>
            </a:pPr>
            <a:endParaRPr lang="en-US" dirty="0">
              <a:solidFill>
                <a:srgbClr val="FF0000"/>
              </a:solidFill>
            </a:endParaRPr>
          </a:p>
          <a:p>
            <a:r>
              <a:rPr lang="en-US" sz="2000" b="1" dirty="0"/>
              <a:t>  </a:t>
            </a:r>
            <a:r>
              <a:rPr lang="en-US" sz="2000" b="1" dirty="0" err="1"/>
              <a:t>阶段II重点</a:t>
            </a:r>
            <a:r>
              <a:rPr lang="en-US" sz="2000" dirty="0" err="1"/>
              <a:t>：</a:t>
            </a:r>
            <a:r>
              <a:rPr lang="en-US" sz="2000" dirty="0" err="1">
                <a:solidFill>
                  <a:srgbClr val="FF0000"/>
                </a:solidFill>
              </a:rPr>
              <a:t>本阶段通过提出一种结合视觉和红外传感器的融合算法，解决AGV高效传感器选择的挑战</a:t>
            </a:r>
            <a:r>
              <a:rPr lang="en-US" sz="2000" dirty="0">
                <a:solidFill>
                  <a:srgbClr val="FF0000"/>
                </a:solidFill>
              </a:rPr>
              <a:t>。</a:t>
            </a:r>
          </a:p>
          <a:p>
            <a:endParaRPr lang="en-US" sz="2000" dirty="0"/>
          </a:p>
          <a:p>
            <a:r>
              <a:rPr lang="en-US" sz="2000" b="1" dirty="0">
                <a:solidFill>
                  <a:srgbClr val="002060"/>
                </a:solidFill>
                <a:latin typeface="Times" panose="02020603050405020304" pitchFamily="18" charset="0"/>
                <a:cs typeface="Times" panose="02020603050405020304" pitchFamily="18" charset="0"/>
              </a:rPr>
              <a:t> </a:t>
            </a:r>
            <a:r>
              <a:rPr lang="zh-CN" altLang="en-US" sz="2000" b="1" dirty="0">
                <a:solidFill>
                  <a:srgbClr val="002060"/>
                </a:solidFill>
                <a:latin typeface="Times" panose="02020603050405020304" pitchFamily="18" charset="0"/>
                <a:cs typeface="Times" panose="02020603050405020304" pitchFamily="18" charset="0"/>
              </a:rPr>
              <a:t>第二阶段通过提出一种结合视觉和红外传感器的融合算法，解决了</a:t>
            </a:r>
            <a:r>
              <a:rPr lang="en-US" altLang="zh-CN" sz="2000" b="1" dirty="0">
                <a:solidFill>
                  <a:srgbClr val="002060"/>
                </a:solidFill>
                <a:latin typeface="Times" panose="02020603050405020304" pitchFamily="18" charset="0"/>
                <a:cs typeface="Times" panose="02020603050405020304" pitchFamily="18" charset="0"/>
              </a:rPr>
              <a:t>AGV</a:t>
            </a:r>
            <a:r>
              <a:rPr lang="zh-CN" altLang="en-US" sz="2000" b="1" dirty="0">
                <a:solidFill>
                  <a:srgbClr val="002060"/>
                </a:solidFill>
                <a:latin typeface="Times" panose="02020603050405020304" pitchFamily="18" charset="0"/>
                <a:cs typeface="Times" panose="02020603050405020304" pitchFamily="18" charset="0"/>
              </a:rPr>
              <a:t>高效传感器选择的挑战。</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主要发现包括：</a:t>
            </a:r>
            <a:r>
              <a:rPr lang="zh-CN" altLang="en-US" sz="2000" b="1" dirty="0">
                <a:solidFill>
                  <a:srgbClr val="002060"/>
                </a:solidFill>
                <a:latin typeface="Times" panose="02020603050405020304" pitchFamily="18" charset="0"/>
                <a:cs typeface="Times" panose="02020603050405020304" pitchFamily="18" charset="0"/>
              </a:rPr>
              <a:t>融合算法：结合视觉和红外传感器，用于各种路线的导航。</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测试：</a:t>
            </a:r>
            <a:r>
              <a:rPr lang="zh-CN" altLang="en-US" sz="2000" b="1" dirty="0">
                <a:solidFill>
                  <a:srgbClr val="002060"/>
                </a:solidFill>
                <a:latin typeface="Times" panose="02020603050405020304" pitchFamily="18" charset="0"/>
                <a:cs typeface="Times" panose="02020603050405020304" pitchFamily="18" charset="0"/>
              </a:rPr>
              <a:t>将</a:t>
            </a:r>
            <a:r>
              <a:rPr lang="en-US" altLang="zh-CN" sz="2000" b="1" dirty="0">
                <a:solidFill>
                  <a:srgbClr val="002060"/>
                </a:solidFill>
                <a:latin typeface="Times" panose="02020603050405020304" pitchFamily="18" charset="0"/>
                <a:cs typeface="Times" panose="02020603050405020304" pitchFamily="18" charset="0"/>
              </a:rPr>
              <a:t>Fusion</a:t>
            </a:r>
            <a:r>
              <a:rPr lang="zh-CN" altLang="en-US" sz="2000" b="1" dirty="0">
                <a:solidFill>
                  <a:srgbClr val="002060"/>
                </a:solidFill>
                <a:latin typeface="Times" panose="02020603050405020304" pitchFamily="18" charset="0"/>
                <a:cs typeface="Times" panose="02020603050405020304" pitchFamily="18" charset="0"/>
              </a:rPr>
              <a:t>算法与仅视觉系统进行比较，实现了更好的速度（</a:t>
            </a:r>
            <a:r>
              <a:rPr lang="en-US" altLang="zh-CN" sz="2000" b="1" dirty="0">
                <a:solidFill>
                  <a:srgbClr val="002060"/>
                </a:solidFill>
                <a:latin typeface="Times" panose="02020603050405020304" pitchFamily="18" charset="0"/>
                <a:cs typeface="Times" panose="02020603050405020304" pitchFamily="18" charset="0"/>
              </a:rPr>
              <a:t>Fusion</a:t>
            </a:r>
            <a:r>
              <a:rPr lang="zh-CN" altLang="en-US" sz="2000" b="1" dirty="0">
                <a:solidFill>
                  <a:srgbClr val="002060"/>
                </a:solidFill>
                <a:latin typeface="Times" panose="02020603050405020304" pitchFamily="18" charset="0"/>
                <a:cs typeface="Times" panose="02020603050405020304" pitchFamily="18" charset="0"/>
              </a:rPr>
              <a:t>为</a:t>
            </a:r>
            <a:r>
              <a:rPr lang="en-US" altLang="zh-CN" sz="2000" b="1" dirty="0">
                <a:solidFill>
                  <a:srgbClr val="002060"/>
                </a:solidFill>
                <a:latin typeface="Times" panose="02020603050405020304" pitchFamily="18" charset="0"/>
                <a:cs typeface="Times" panose="02020603050405020304" pitchFamily="18" charset="0"/>
              </a:rPr>
              <a:t>46 cm/s</a:t>
            </a:r>
            <a:r>
              <a:rPr lang="zh-CN" altLang="en-US" sz="2000" b="1" dirty="0">
                <a:solidFill>
                  <a:srgbClr val="002060"/>
                </a:solidFill>
                <a:latin typeface="Times" panose="02020603050405020304" pitchFamily="18" charset="0"/>
                <a:cs typeface="Times" panose="02020603050405020304" pitchFamily="18" charset="0"/>
              </a:rPr>
              <a:t>，仅视觉为</a:t>
            </a:r>
            <a:r>
              <a:rPr lang="en-US" altLang="zh-CN" sz="2000" b="1" dirty="0">
                <a:solidFill>
                  <a:srgbClr val="002060"/>
                </a:solidFill>
                <a:latin typeface="Times" panose="02020603050405020304" pitchFamily="18" charset="0"/>
                <a:cs typeface="Times" panose="02020603050405020304" pitchFamily="18" charset="0"/>
              </a:rPr>
              <a:t>26 cm/s</a:t>
            </a:r>
            <a:r>
              <a:rPr lang="zh-CN" altLang="en-US" sz="2000" b="1" dirty="0">
                <a:solidFill>
                  <a:srgbClr val="002060"/>
                </a:solidFill>
                <a:latin typeface="Times" panose="02020603050405020304" pitchFamily="18" charset="0"/>
                <a:cs typeface="Times" panose="02020603050405020304" pitchFamily="18" charset="0"/>
              </a:rPr>
              <a:t>）。</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见解：</a:t>
            </a:r>
            <a:r>
              <a:rPr lang="zh-CN" altLang="en-US" sz="2000" b="1" dirty="0">
                <a:solidFill>
                  <a:srgbClr val="002060"/>
                </a:solidFill>
                <a:latin typeface="Times" panose="02020603050405020304" pitchFamily="18" charset="0"/>
                <a:cs typeface="Times" panose="02020603050405020304" pitchFamily="18" charset="0"/>
              </a:rPr>
              <a:t>注意到相机</a:t>
            </a:r>
            <a:r>
              <a:rPr lang="en-US" altLang="zh-CN" sz="2000" b="1" dirty="0">
                <a:solidFill>
                  <a:srgbClr val="002060"/>
                </a:solidFill>
                <a:latin typeface="Times" panose="02020603050405020304" pitchFamily="18" charset="0"/>
                <a:cs typeface="Times" panose="02020603050405020304" pitchFamily="18" charset="0"/>
              </a:rPr>
              <a:t>FPS</a:t>
            </a:r>
            <a:r>
              <a:rPr lang="zh-CN" altLang="en-US" sz="2000" b="1" dirty="0">
                <a:solidFill>
                  <a:srgbClr val="002060"/>
                </a:solidFill>
                <a:latin typeface="Times" panose="02020603050405020304" pitchFamily="18" charset="0"/>
                <a:cs typeface="Times" panose="02020603050405020304" pitchFamily="18" charset="0"/>
              </a:rPr>
              <a:t>和轮子大小对速度的影响。</a:t>
            </a:r>
            <a:endParaRPr lang="en-US" altLang="zh-CN" sz="2000" b="1" dirty="0">
              <a:solidFill>
                <a:srgbClr val="002060"/>
              </a:solidFill>
              <a:latin typeface="Times" panose="02020603050405020304" pitchFamily="18" charset="0"/>
              <a:cs typeface="Times" panose="02020603050405020304" pitchFamily="18" charset="0"/>
            </a:endParaRPr>
          </a:p>
          <a:p>
            <a:pPr marL="57150" lvl="1"/>
            <a:r>
              <a:rPr lang="zh-CN" altLang="en-US" sz="2000" b="1" dirty="0"/>
              <a:t>结论：</a:t>
            </a:r>
            <a:r>
              <a:rPr lang="zh-CN" altLang="en-US" sz="2000" dirty="0">
                <a:solidFill>
                  <a:srgbClr val="FF0000"/>
                </a:solidFill>
              </a:rPr>
              <a:t>融合算法在传感器较少的情况下提供了有效的路径跟踪，显示出未来优化的前景。</a:t>
            </a:r>
            <a:endParaRPr lang="en-US" sz="200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69"/>
          <p:cNvSpPr/>
          <p:nvPr/>
        </p:nvSpPr>
        <p:spPr>
          <a:xfrm>
            <a:off x="526050" y="28908865"/>
            <a:ext cx="11586693" cy="16677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Rounded Corners 12"/>
          <p:cNvSpPr/>
          <p:nvPr/>
        </p:nvSpPr>
        <p:spPr>
          <a:xfrm>
            <a:off x="629544" y="10431556"/>
            <a:ext cx="13237733" cy="10336297"/>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3" name="Rectangle: Rounded Corners 42"/>
          <p:cNvSpPr/>
          <p:nvPr/>
        </p:nvSpPr>
        <p:spPr>
          <a:xfrm>
            <a:off x="526050" y="20954150"/>
            <a:ext cx="13191426" cy="731721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 name="TextBox 4"/>
          <p:cNvSpPr txBox="1"/>
          <p:nvPr/>
        </p:nvSpPr>
        <p:spPr>
          <a:xfrm>
            <a:off x="1057284" y="105025"/>
            <a:ext cx="12474676" cy="1384995"/>
          </a:xfrm>
          <a:prstGeom prst="rect">
            <a:avLst/>
          </a:prstGeom>
          <a:noFill/>
        </p:spPr>
        <p:txBody>
          <a:bodyPr wrap="square" rtlCol="0">
            <a:spAutoFit/>
          </a:bodyPr>
          <a:lstStyle>
            <a:defPPr>
              <a:defRPr lang="zh-CN"/>
            </a:defPPr>
            <a:lvl1pPr algn="ctr">
              <a:defRPr sz="3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3600" dirty="0"/>
              <a:t>Remote Police </a:t>
            </a:r>
          </a:p>
          <a:p>
            <a:r>
              <a:rPr lang="en-US" sz="2400" dirty="0"/>
              <a:t>A Secure Traffic Police Remote Sensing Approach via a </a:t>
            </a:r>
          </a:p>
          <a:p>
            <a:r>
              <a:rPr lang="en-US" sz="2400" dirty="0"/>
              <a:t>Deep Learning-Based Low-Altitude Vehicle Speed Detector through UAVs in Smart Cites</a:t>
            </a:r>
          </a:p>
        </p:txBody>
      </p:sp>
      <p:sp>
        <p:nvSpPr>
          <p:cNvPr id="10" name="Rectangle: Rounded Corners 9"/>
          <p:cNvSpPr/>
          <p:nvPr/>
        </p:nvSpPr>
        <p:spPr>
          <a:xfrm>
            <a:off x="367430" y="2514918"/>
            <a:ext cx="13461727" cy="7707095"/>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108332" y="29002537"/>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17884" y="28271363"/>
            <a:ext cx="714076" cy="789737"/>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526050" y="160136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01120" y="29515112"/>
            <a:ext cx="830350" cy="83035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 Box 133"/>
          <p:cNvSpPr txBox="1">
            <a:spLocks noChangeArrowheads="1"/>
          </p:cNvSpPr>
          <p:nvPr/>
        </p:nvSpPr>
        <p:spPr bwMode="auto">
          <a:xfrm>
            <a:off x="874609" y="21044998"/>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715547" y="20887144"/>
            <a:ext cx="767583" cy="92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5494" y="21809733"/>
            <a:ext cx="12849223" cy="6001643"/>
          </a:xfrm>
          <a:prstGeom prst="rect">
            <a:avLst/>
          </a:prstGeom>
          <a:noFill/>
        </p:spPr>
        <p:txBody>
          <a:bodyPr wrap="square">
            <a:spAutoFit/>
          </a:bodyPr>
          <a:lstStyle/>
          <a:p>
            <a:r>
              <a:rPr lang="en-US" sz="2400" i="0" dirty="0">
                <a:solidFill>
                  <a:srgbClr val="7030A0"/>
                </a:solidFill>
                <a:effectLst/>
                <a:latin typeface="Times" panose="02020603050405020304" pitchFamily="18" charset="0"/>
                <a:cs typeface="Times" panose="02020603050405020304" pitchFamily="18" charset="0"/>
              </a:rPr>
              <a:t>In this </a:t>
            </a:r>
            <a:r>
              <a:rPr lang="en-US" sz="2400" dirty="0">
                <a:solidFill>
                  <a:srgbClr val="7030A0"/>
                </a:solidFill>
                <a:latin typeface="Times" panose="02020603050405020304" pitchFamily="18" charset="0"/>
                <a:cs typeface="Times" panose="02020603050405020304" pitchFamily="18" charset="0"/>
              </a:rPr>
              <a:t>project</a:t>
            </a:r>
            <a:r>
              <a:rPr lang="en-US" sz="2400" i="0" dirty="0">
                <a:solidFill>
                  <a:srgbClr val="7030A0"/>
                </a:solidFill>
                <a:effectLst/>
                <a:latin typeface="Times" panose="02020603050405020304" pitchFamily="18" charset="0"/>
                <a:cs typeface="Times" panose="02020603050405020304" pitchFamily="18" charset="0"/>
              </a:rPr>
              <a:t>, we have proposed a novel solution using extended UAVs, an application of remote sensing, to improve IoT-based smart city services. To show its superior performance, several different indoor and outdoor scenarios have been evaluated through implementation. The superior performance mainly stems from the accurate calibration of the UAV’s camera, obtained in one of the implemented scenarios, supporting accurate vehicle speed detection. The results show that vehicle detection error reduces when the UAV height increases. Specifically, by increasing the UAV height, vehicles’ separations are decreased, facilitating the easier detection of sudden speed changes in vehicles. Even in the case of connecting roads, such as the location of traffic lights, the car’s speed generally varies, and sudden changes cause interference in the measurement of the actual speed, but the promising results of the solution elaborate on its effectiveness in crowded roads or junctions where vehicles have variant and non-stable speeds. In addition, our solution has the capability to connect to the traffic police with a friendly and easy-use GUI, which can handle the data and helps the end-users in the smart city to control the camera and record. In future work, we aim to evaluate it using the three different angles (yaw, pitch, roll) along with implementing other deep learning methods and comparing the measured system speed result with the city police control traffic cameras for better calibration and evaluation. It is also planned to check and average the vehicle’s speed based on job distribution and a swarm of UAVs</a:t>
            </a:r>
            <a:endParaRPr lang="en-US" sz="2400" dirty="0">
              <a:solidFill>
                <a:srgbClr val="7030A0"/>
              </a:solidFill>
              <a:latin typeface="Times" panose="02020603050405020304" pitchFamily="18" charset="0"/>
              <a:cs typeface="Times" panose="02020603050405020304" pitchFamily="18" charset="0"/>
            </a:endParaRPr>
          </a:p>
        </p:txBody>
      </p:sp>
      <p:pic>
        <p:nvPicPr>
          <p:cNvPr id="11" name="Picture 10" descr="A screenshot of a video game&#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87" y="13085348"/>
            <a:ext cx="8710553" cy="762324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335" y="10464670"/>
            <a:ext cx="12669436" cy="3051816"/>
          </a:xfrm>
          <a:prstGeom prst="rect">
            <a:avLst/>
          </a:prstGeom>
        </p:spPr>
      </p:pic>
      <p:pic>
        <p:nvPicPr>
          <p:cNvPr id="18" name="Picture 17" descr="A graph of cars going up&#10;&#10;Description automatically generated"/>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2060" y="13483243"/>
            <a:ext cx="3860711" cy="3145571"/>
          </a:xfrm>
          <a:prstGeom prst="rect">
            <a:avLst/>
          </a:prstGeom>
        </p:spPr>
      </p:pic>
      <p:pic>
        <p:nvPicPr>
          <p:cNvPr id="22" name="Picture 21"/>
          <p:cNvPicPr>
            <a:picLocks noChangeAspect="1"/>
          </p:cNvPicPr>
          <p:nvPr/>
        </p:nvPicPr>
        <p:blipFill>
          <a:blip r:embed="rId9"/>
          <a:stretch>
            <a:fillRect/>
          </a:stretch>
        </p:blipFill>
        <p:spPr>
          <a:xfrm>
            <a:off x="12298259" y="29061100"/>
            <a:ext cx="1748870" cy="1667736"/>
          </a:xfrm>
          <a:prstGeom prst="rect">
            <a:avLst/>
          </a:prstGeom>
        </p:spPr>
      </p:pic>
      <p:pic>
        <p:nvPicPr>
          <p:cNvPr id="25" name="Picture 24" descr="A diagram of a car assembly&#10;&#10;Description automatically generated"/>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93349" y="16815111"/>
            <a:ext cx="4173928" cy="3641370"/>
          </a:xfrm>
          <a:prstGeom prst="rect">
            <a:avLst/>
          </a:prstGeom>
        </p:spPr>
      </p:pic>
      <p:sp>
        <p:nvSpPr>
          <p:cNvPr id="30" name="TextBox 29"/>
          <p:cNvSpPr txBox="1"/>
          <p:nvPr/>
        </p:nvSpPr>
        <p:spPr>
          <a:xfrm>
            <a:off x="664628" y="2558377"/>
            <a:ext cx="12867332" cy="7663636"/>
          </a:xfrm>
          <a:prstGeom prst="rect">
            <a:avLst/>
          </a:prstGeom>
          <a:noFill/>
        </p:spPr>
        <p:txBody>
          <a:bodyPr wrap="square">
            <a:spAutoFit/>
          </a:bodyPr>
          <a:lstStyle>
            <a:defPPr>
              <a:defRPr lang="zh-CN"/>
            </a:defPPr>
            <a:lvl1pPr>
              <a:defRPr sz="2800" i="0">
                <a:solidFill>
                  <a:srgbClr val="7030A0"/>
                </a:solidFill>
                <a:effectLst/>
                <a:latin typeface="Times" panose="02020603050405020304" pitchFamily="18" charset="0"/>
                <a:cs typeface="Times" panose="02020603050405020304" pitchFamily="18" charset="0"/>
              </a:defRPr>
            </a:lvl1pPr>
          </a:lstStyle>
          <a:p>
            <a:r>
              <a:rPr lang="en-US" sz="3200" dirty="0"/>
              <a:t>This Project introduces a novel low-altitude UAV-based vehicle speed detection system designed for smart cities. The system aims to enhance traffic safety and security by providing real-time speed detection. Key aspects of the research include:</a:t>
            </a:r>
          </a:p>
          <a:p>
            <a:r>
              <a:rPr lang="en-US" dirty="0"/>
              <a:t>1. Camera Optimization : </a:t>
            </a:r>
            <a:r>
              <a:rPr lang="en-US" dirty="0">
                <a:solidFill>
                  <a:schemeClr val="tx1"/>
                </a:solidFill>
              </a:rPr>
              <a:t>Identified the optimal field of view (FOV) for a Raspberry Pi camera in various indoor and outdoor scenarios by adjusting height and angle.</a:t>
            </a:r>
          </a:p>
          <a:p>
            <a:r>
              <a:rPr lang="en-US" dirty="0"/>
              <a:t>2.  Deep Learning Integration : </a:t>
            </a:r>
            <a:r>
              <a:rPr lang="en-US" dirty="0">
                <a:solidFill>
                  <a:schemeClr val="tx1"/>
                </a:solidFill>
              </a:rPr>
              <a:t>Implemented Mobile Net-SSD deep learning model parameters on a Raspberry Pi 4B processor to detect vehicle speeds at different speeds</a:t>
            </a:r>
            <a:r>
              <a:rPr lang="en-US" dirty="0"/>
              <a:t>.</a:t>
            </a:r>
          </a:p>
          <a:p>
            <a:r>
              <a:rPr lang="en-US" dirty="0"/>
              <a:t>3.  Field Testing : </a:t>
            </a:r>
            <a:r>
              <a:rPr lang="en-US" dirty="0">
                <a:solidFill>
                  <a:schemeClr val="tx1"/>
                </a:solidFill>
              </a:rPr>
              <a:t>Deployed the system at JXUST university intersection, varying UAV height (0.7 to 3 meters) and camera angle to assess performance.</a:t>
            </a:r>
          </a:p>
          <a:p>
            <a:endParaRPr lang="en-US" dirty="0">
              <a:solidFill>
                <a:schemeClr val="tx1"/>
              </a:solidFill>
            </a:endParaRPr>
          </a:p>
          <a:p>
            <a:r>
              <a:rPr lang="en-US" dirty="0">
                <a:solidFill>
                  <a:schemeClr val="tx1"/>
                </a:solidFill>
              </a:rPr>
              <a:t>The system utilizes a Raspberry Pi 4B and Intel Neural Compute Stick 2 with a Mobile Net-SSD model for intelligent speed detection. It offers an effective alternative to fixed cameras, especially in hard-to-access areas. Experimental results demonstrate the system’s superior performance in dynamic environments, such as crowded roads near schools and hospitals, providing accurate speed detection and enhancing smart city traffic management.</a:t>
            </a:r>
          </a:p>
        </p:txBody>
      </p:sp>
      <p:sp>
        <p:nvSpPr>
          <p:cNvPr id="34" name="TextBox 33"/>
          <p:cNvSpPr txBox="1"/>
          <p:nvPr/>
        </p:nvSpPr>
        <p:spPr>
          <a:xfrm>
            <a:off x="1404045" y="29547536"/>
            <a:ext cx="10708698" cy="1015663"/>
          </a:xfrm>
          <a:prstGeom prst="rect">
            <a:avLst/>
          </a:prstGeom>
          <a:noFill/>
        </p:spPr>
        <p:txBody>
          <a:bodyPr wrap="square">
            <a:spAutoFit/>
          </a:bodyPr>
          <a:lstStyle>
            <a:defPPr>
              <a:defRPr lang="zh-CN"/>
            </a:defPPr>
            <a:lvl1pPr>
              <a:defRPr sz="2400" i="0">
                <a:solidFill>
                  <a:srgbClr val="7030A0"/>
                </a:solidFill>
                <a:effectLst/>
                <a:latin typeface="Times" panose="02020603050405020304" pitchFamily="18" charset="0"/>
                <a:cs typeface="Times" panose="02020603050405020304" pitchFamily="18" charset="0"/>
              </a:defRPr>
            </a:lvl1pPr>
          </a:lstStyle>
          <a:p>
            <a:r>
              <a:rPr lang="en-US" sz="2000" dirty="0"/>
              <a:t>Moshayedi, A. J., Roy, A. S., </a:t>
            </a:r>
            <a:r>
              <a:rPr lang="en-US" sz="2000" dirty="0" err="1"/>
              <a:t>Taravet</a:t>
            </a:r>
            <a:r>
              <a:rPr lang="en-US" sz="2000" dirty="0"/>
              <a:t>, A., Liao, L., Wu, J., &amp; </a:t>
            </a:r>
            <a:r>
              <a:rPr lang="en-US" sz="2000" dirty="0" err="1"/>
              <a:t>Gheisari</a:t>
            </a:r>
            <a:r>
              <a:rPr lang="en-US" sz="2000" dirty="0"/>
              <a:t>, M. (2023). A secure traffic police remote sensing approach via a deep learning-based low-altitude vehicle speed detector through </a:t>
            </a:r>
            <a:r>
              <a:rPr lang="en-US" sz="2000" dirty="0" err="1"/>
              <a:t>uavs</a:t>
            </a:r>
            <a:r>
              <a:rPr lang="en-US" sz="2000" dirty="0"/>
              <a:t> in smart cites: Algorithm, implementation and evaluation. Future transportation, 3(1), 189-209.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69"/>
          <p:cNvSpPr/>
          <p:nvPr/>
        </p:nvSpPr>
        <p:spPr>
          <a:xfrm>
            <a:off x="526050" y="28908865"/>
            <a:ext cx="11586693" cy="16677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Rounded Corners 12"/>
          <p:cNvSpPr/>
          <p:nvPr/>
        </p:nvSpPr>
        <p:spPr>
          <a:xfrm>
            <a:off x="629544" y="10431556"/>
            <a:ext cx="13237733" cy="10336297"/>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3" name="Rectangle: Rounded Corners 42"/>
          <p:cNvSpPr/>
          <p:nvPr/>
        </p:nvSpPr>
        <p:spPr>
          <a:xfrm>
            <a:off x="526050" y="20954150"/>
            <a:ext cx="13191426" cy="731721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 name="TextBox 4"/>
          <p:cNvSpPr txBox="1"/>
          <p:nvPr/>
        </p:nvSpPr>
        <p:spPr>
          <a:xfrm>
            <a:off x="1740310" y="105025"/>
            <a:ext cx="9674942" cy="1384995"/>
          </a:xfrm>
          <a:prstGeom prst="rect">
            <a:avLst/>
          </a:prstGeom>
          <a:noFill/>
        </p:spPr>
        <p:txBody>
          <a:bodyPr wrap="square" rtlCol="0">
            <a:spAutoFit/>
          </a:bodyPr>
          <a:lstStyle>
            <a:defPPr>
              <a:defRPr lang="zh-CN"/>
            </a:defPPr>
            <a:lvl1pPr algn="ctr">
              <a:defRPr sz="3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3600" dirty="0"/>
              <a:t>Remote Police </a:t>
            </a:r>
            <a:r>
              <a:rPr lang="zh-CN" altLang="en-US" sz="3600" dirty="0"/>
              <a:t>远程警务</a:t>
            </a:r>
            <a:endParaRPr lang="en-US" altLang="zh-CN" sz="3600" b="0" dirty="0"/>
          </a:p>
          <a:p>
            <a:r>
              <a:rPr lang="zh-CN" altLang="en-US" sz="2400" b="0" dirty="0"/>
              <a:t>一种通过低空无人机车辆速度检测器在智慧城市中实现安全交通警察遥感的方法，基于深度学习技术</a:t>
            </a:r>
            <a:endParaRPr lang="en-US" sz="1600" b="0" dirty="0"/>
          </a:p>
        </p:txBody>
      </p:sp>
      <p:sp>
        <p:nvSpPr>
          <p:cNvPr id="10" name="Rectangle: Rounded Corners 9"/>
          <p:cNvSpPr/>
          <p:nvPr/>
        </p:nvSpPr>
        <p:spPr>
          <a:xfrm>
            <a:off x="367430" y="2514918"/>
            <a:ext cx="13461727" cy="7707095"/>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108332" y="29002537"/>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17884" y="28271363"/>
            <a:ext cx="714076" cy="789737"/>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526050" y="160136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01120" y="29515112"/>
            <a:ext cx="830350" cy="83035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 Box 133"/>
          <p:cNvSpPr txBox="1">
            <a:spLocks noChangeArrowheads="1"/>
          </p:cNvSpPr>
          <p:nvPr/>
        </p:nvSpPr>
        <p:spPr bwMode="auto">
          <a:xfrm>
            <a:off x="874609" y="21044998"/>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p>
        </p:txBody>
      </p:sp>
      <p:pic>
        <p:nvPicPr>
          <p:cNvPr id="4100" name="Picture 4" descr="8,142 Conclusions Icons Royalty-Free Photos and Stock Images | Shutterstock"/>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715547" y="20887144"/>
            <a:ext cx="767583" cy="92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5547" y="21809733"/>
            <a:ext cx="12967224" cy="6124754"/>
          </a:xfrm>
          <a:prstGeom prst="rect">
            <a:avLst/>
          </a:prstGeom>
          <a:noFill/>
        </p:spPr>
        <p:txBody>
          <a:bodyPr wrap="square">
            <a:spAutoFit/>
          </a:bodyPr>
          <a:lstStyle/>
          <a:p>
            <a:r>
              <a:rPr lang="zh-CN" altLang="en-US" sz="2800" i="0" dirty="0">
                <a:effectLst/>
                <a:latin typeface="Times" panose="02020603050405020304" pitchFamily="18" charset="0"/>
                <a:cs typeface="Times" panose="02020603050405020304" pitchFamily="18" charset="0"/>
              </a:rPr>
              <a:t>在本项目中，我们提出了一种使用扩展无人机</a:t>
            </a:r>
            <a:r>
              <a:rPr lang="en-US" altLang="zh-CN" sz="2800" i="0" dirty="0">
                <a:effectLst/>
                <a:latin typeface="Times" panose="02020603050405020304" pitchFamily="18" charset="0"/>
                <a:cs typeface="Times" panose="02020603050405020304" pitchFamily="18" charset="0"/>
              </a:rPr>
              <a:t>(UAV)</a:t>
            </a:r>
            <a:r>
              <a:rPr lang="zh-CN" altLang="en-US" sz="2800" i="0" dirty="0">
                <a:effectLst/>
                <a:latin typeface="Times" panose="02020603050405020304" pitchFamily="18" charset="0"/>
                <a:cs typeface="Times" panose="02020603050405020304" pitchFamily="18" charset="0"/>
              </a:rPr>
              <a:t>的创新解决方案，这是一种遥感应用，旨在改善基于物联网</a:t>
            </a:r>
            <a:r>
              <a:rPr lang="en-US" altLang="zh-CN" sz="2800" i="0" dirty="0">
                <a:effectLst/>
                <a:latin typeface="Times" panose="02020603050405020304" pitchFamily="18" charset="0"/>
                <a:cs typeface="Times" panose="02020603050405020304" pitchFamily="18" charset="0"/>
              </a:rPr>
              <a:t>(IoT)</a:t>
            </a:r>
            <a:r>
              <a:rPr lang="zh-CN" altLang="en-US" sz="2800" i="0" dirty="0">
                <a:effectLst/>
                <a:latin typeface="Times" panose="02020603050405020304" pitchFamily="18" charset="0"/>
                <a:cs typeface="Times" panose="02020603050405020304" pitchFamily="18" charset="0"/>
              </a:rPr>
              <a:t>的智慧城市服务。为了展示其优越性能，通过在多种室内和室外场景中的实施进行了评估。其优越性能主要源于在其中一个实施场景中无人机摄像头的精确校准，支持准确的车辆速度检测。结果表明，当无人机高度增加时，车辆检测误差减少。具体来说，通过增加无人机高度，车辆之间的间隔减少，便于检测车辆速度的突然变化。即使在连接道路（如交通灯位置），车辆速度通常会变化，突然变化会干扰实际速度的测量，但解决方案的有前景结果详细说明了其在车辆速度变化和不稳定的繁忙道路或交叉口的有效性。</a:t>
            </a:r>
          </a:p>
          <a:p>
            <a:endParaRPr lang="zh-CN" altLang="en-US" sz="2800" i="0" dirty="0">
              <a:effectLst/>
              <a:latin typeface="Times" panose="02020603050405020304" pitchFamily="18" charset="0"/>
              <a:cs typeface="Times" panose="02020603050405020304" pitchFamily="18" charset="0"/>
            </a:endParaRPr>
          </a:p>
          <a:p>
            <a:r>
              <a:rPr lang="zh-CN" altLang="en-US" sz="2800" i="0" dirty="0">
                <a:effectLst/>
                <a:latin typeface="Times" panose="02020603050405020304" pitchFamily="18" charset="0"/>
                <a:cs typeface="Times" panose="02020603050405020304" pitchFamily="18" charset="0"/>
              </a:rPr>
              <a:t>此外，我们的解决方案具有连接交通警察的能力，配备了友好且易用的</a:t>
            </a:r>
            <a:r>
              <a:rPr lang="en-US" altLang="zh-CN" sz="2800" i="0" dirty="0">
                <a:effectLst/>
                <a:latin typeface="Times" panose="02020603050405020304" pitchFamily="18" charset="0"/>
                <a:cs typeface="Times" panose="02020603050405020304" pitchFamily="18" charset="0"/>
              </a:rPr>
              <a:t>GUI</a:t>
            </a:r>
            <a:r>
              <a:rPr lang="zh-CN" altLang="en-US" sz="2800" i="0" dirty="0">
                <a:effectLst/>
                <a:latin typeface="Times" panose="02020603050405020304" pitchFamily="18" charset="0"/>
                <a:cs typeface="Times" panose="02020603050405020304" pitchFamily="18" charset="0"/>
              </a:rPr>
              <a:t>，能够处理数据并帮助智慧城市的最终用户控制摄像头和记录。在未来的工作中，我们计划使用三个不同的角度（偏航、俯仰、滚转）进行评估，并实现其他深度学习方法，比较测量系统速度结果与城市警察控制交通摄像头，以进行更好的校准和评估。同时还计划基于任务分配和无人机群的方式检查和平均车辆速度。</a:t>
            </a:r>
            <a:endParaRPr lang="en-US" sz="2800" dirty="0">
              <a:latin typeface="Times" panose="02020603050405020304" pitchFamily="18" charset="0"/>
              <a:cs typeface="Times" panose="02020603050405020304" pitchFamily="18" charset="0"/>
            </a:endParaRPr>
          </a:p>
        </p:txBody>
      </p:sp>
      <p:pic>
        <p:nvPicPr>
          <p:cNvPr id="11" name="Picture 10" descr="A screenshot of a video game&#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87" y="13085348"/>
            <a:ext cx="8710553" cy="762324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335" y="10464670"/>
            <a:ext cx="12669436" cy="3051816"/>
          </a:xfrm>
          <a:prstGeom prst="rect">
            <a:avLst/>
          </a:prstGeom>
        </p:spPr>
      </p:pic>
      <p:pic>
        <p:nvPicPr>
          <p:cNvPr id="18" name="Picture 17" descr="A graph of cars going up&#10;&#10;Description automatically generated"/>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2060" y="13483243"/>
            <a:ext cx="3860711" cy="3145571"/>
          </a:xfrm>
          <a:prstGeom prst="rect">
            <a:avLst/>
          </a:prstGeom>
        </p:spPr>
      </p:pic>
      <p:pic>
        <p:nvPicPr>
          <p:cNvPr id="22" name="Picture 21"/>
          <p:cNvPicPr>
            <a:picLocks noChangeAspect="1"/>
          </p:cNvPicPr>
          <p:nvPr/>
        </p:nvPicPr>
        <p:blipFill>
          <a:blip r:embed="rId9"/>
          <a:stretch>
            <a:fillRect/>
          </a:stretch>
        </p:blipFill>
        <p:spPr>
          <a:xfrm>
            <a:off x="12298259" y="29061100"/>
            <a:ext cx="1748870" cy="1667736"/>
          </a:xfrm>
          <a:prstGeom prst="rect">
            <a:avLst/>
          </a:prstGeom>
        </p:spPr>
      </p:pic>
      <p:pic>
        <p:nvPicPr>
          <p:cNvPr id="25" name="Picture 24" descr="A diagram of a car assembly&#10;&#10;Description automatically generated"/>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93349" y="16815111"/>
            <a:ext cx="4173928" cy="3641370"/>
          </a:xfrm>
          <a:prstGeom prst="rect">
            <a:avLst/>
          </a:prstGeom>
        </p:spPr>
      </p:pic>
      <p:sp>
        <p:nvSpPr>
          <p:cNvPr id="34" name="TextBox 33"/>
          <p:cNvSpPr txBox="1"/>
          <p:nvPr/>
        </p:nvSpPr>
        <p:spPr>
          <a:xfrm>
            <a:off x="1404045" y="29547536"/>
            <a:ext cx="10708698" cy="1015663"/>
          </a:xfrm>
          <a:prstGeom prst="rect">
            <a:avLst/>
          </a:prstGeom>
          <a:noFill/>
        </p:spPr>
        <p:txBody>
          <a:bodyPr wrap="square">
            <a:spAutoFit/>
          </a:bodyPr>
          <a:lstStyle>
            <a:defPPr>
              <a:defRPr lang="zh-CN"/>
            </a:defPPr>
            <a:lvl1pPr>
              <a:defRPr sz="2400" i="0">
                <a:solidFill>
                  <a:srgbClr val="7030A0"/>
                </a:solidFill>
                <a:effectLst/>
                <a:latin typeface="Times" panose="02020603050405020304" pitchFamily="18" charset="0"/>
                <a:cs typeface="Times" panose="02020603050405020304" pitchFamily="18" charset="0"/>
              </a:defRPr>
            </a:lvl1pPr>
          </a:lstStyle>
          <a:p>
            <a:r>
              <a:rPr lang="en-US" sz="2000" dirty="0"/>
              <a:t>Moshayedi, A. J., Roy, A. S., </a:t>
            </a:r>
            <a:r>
              <a:rPr lang="en-US" sz="2000" dirty="0" err="1"/>
              <a:t>Taravet</a:t>
            </a:r>
            <a:r>
              <a:rPr lang="en-US" sz="2000" dirty="0"/>
              <a:t>, A., Liao, L., Wu, J., &amp; </a:t>
            </a:r>
            <a:r>
              <a:rPr lang="en-US" sz="2000" dirty="0" err="1"/>
              <a:t>Gheisari</a:t>
            </a:r>
            <a:r>
              <a:rPr lang="en-US" sz="2000" dirty="0"/>
              <a:t>, M. (2023). A secure traffic police remote sensing approach via a deep learning-based low-altitude vehicle speed detector through </a:t>
            </a:r>
            <a:r>
              <a:rPr lang="en-US" sz="2000" dirty="0" err="1"/>
              <a:t>uavs</a:t>
            </a:r>
            <a:r>
              <a:rPr lang="en-US" sz="2000" dirty="0"/>
              <a:t> in smart cites: Algorithm, implementation and evaluation. Future transportation, 3(1), 189-209.</a:t>
            </a:r>
          </a:p>
        </p:txBody>
      </p:sp>
      <p:sp>
        <p:nvSpPr>
          <p:cNvPr id="3" name="TextBox 2"/>
          <p:cNvSpPr txBox="1"/>
          <p:nvPr/>
        </p:nvSpPr>
        <p:spPr>
          <a:xfrm>
            <a:off x="502897" y="2707695"/>
            <a:ext cx="13237732" cy="7478970"/>
          </a:xfrm>
          <a:prstGeom prst="rect">
            <a:avLst/>
          </a:prstGeom>
          <a:noFill/>
        </p:spPr>
        <p:txBody>
          <a:bodyPr wrap="square">
            <a:spAutoFit/>
          </a:bodyPr>
          <a:lstStyle/>
          <a:p>
            <a:r>
              <a:rPr lang="zh-CN" altLang="en-US" sz="3200" dirty="0">
                <a:solidFill>
                  <a:srgbClr val="7030A0"/>
                </a:solidFill>
                <a:latin typeface="Times" panose="02020603050405020304" pitchFamily="18" charset="0"/>
                <a:cs typeface="Times" panose="02020603050405020304" pitchFamily="18" charset="0"/>
              </a:rPr>
              <a:t>本项目介绍了一个新颖的低空无人机</a:t>
            </a:r>
            <a:r>
              <a:rPr lang="en-US" altLang="zh-CN" sz="3200" dirty="0">
                <a:solidFill>
                  <a:srgbClr val="7030A0"/>
                </a:solidFill>
                <a:latin typeface="Times" panose="02020603050405020304" pitchFamily="18" charset="0"/>
                <a:cs typeface="Times" panose="02020603050405020304" pitchFamily="18" charset="0"/>
              </a:rPr>
              <a:t>(UAV)</a:t>
            </a:r>
            <a:r>
              <a:rPr lang="zh-CN" altLang="en-US" sz="3200" dirty="0">
                <a:solidFill>
                  <a:srgbClr val="7030A0"/>
                </a:solidFill>
                <a:latin typeface="Times" panose="02020603050405020304" pitchFamily="18" charset="0"/>
                <a:cs typeface="Times" panose="02020603050405020304" pitchFamily="18" charset="0"/>
              </a:rPr>
              <a:t>车辆速度检测系统，专为智慧城市设计。该系统旨在通过提供实时速度检测来增强交通安全和安保。研究的主要方面包括：</a:t>
            </a: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摄像头优化：</a:t>
            </a:r>
            <a:r>
              <a:rPr lang="zh-CN" altLang="en-US" sz="3200" dirty="0"/>
              <a:t>通过调整高度和角度，确定了</a:t>
            </a:r>
            <a:r>
              <a:rPr lang="en-US" altLang="zh-CN" sz="3200" dirty="0"/>
              <a:t>Raspberry Pi</a:t>
            </a:r>
            <a:r>
              <a:rPr lang="zh-CN" altLang="en-US" sz="3200" dirty="0"/>
              <a:t>摄像头在各种室内和室外场景中的最佳视野</a:t>
            </a:r>
            <a:r>
              <a:rPr lang="en-US" altLang="zh-CN" sz="3200" dirty="0"/>
              <a:t>(FOV)</a:t>
            </a:r>
            <a:r>
              <a:rPr lang="zh-CN" altLang="en-US" sz="3200" dirty="0"/>
              <a:t>。</a:t>
            </a: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深度学习集成：</a:t>
            </a:r>
            <a:r>
              <a:rPr lang="zh-CN" altLang="en-US" sz="3200" dirty="0"/>
              <a:t>在</a:t>
            </a:r>
            <a:r>
              <a:rPr lang="en-US" altLang="zh-CN" sz="3200" dirty="0"/>
              <a:t>Raspberry Pi 4B</a:t>
            </a:r>
            <a:r>
              <a:rPr lang="zh-CN" altLang="en-US" sz="3200" dirty="0"/>
              <a:t>处理器上实现了</a:t>
            </a:r>
            <a:r>
              <a:rPr lang="en-US" altLang="zh-CN" sz="3200" dirty="0"/>
              <a:t>Mobile Net-SSD</a:t>
            </a:r>
            <a:r>
              <a:rPr lang="zh-CN" altLang="en-US" sz="3200" dirty="0"/>
              <a:t>深度学习模型参数，以检测不同速度下的车辆速度。</a:t>
            </a: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现场测试：</a:t>
            </a:r>
            <a:r>
              <a:rPr lang="zh-CN" altLang="en-US" sz="3200" dirty="0"/>
              <a:t>在</a:t>
            </a:r>
            <a:r>
              <a:rPr lang="en-US" altLang="zh-CN" sz="3200" dirty="0"/>
              <a:t>JXUST</a:t>
            </a:r>
            <a:r>
              <a:rPr lang="zh-CN" altLang="en-US" sz="3200" dirty="0"/>
              <a:t>大学交叉口部署系统，通过改变无人机高度（</a:t>
            </a:r>
            <a:r>
              <a:rPr lang="en-US" altLang="zh-CN" sz="3200" dirty="0"/>
              <a:t>0.7</a:t>
            </a:r>
            <a:r>
              <a:rPr lang="zh-CN" altLang="en-US" sz="3200" dirty="0"/>
              <a:t>到</a:t>
            </a:r>
            <a:r>
              <a:rPr lang="en-US" altLang="zh-CN" sz="3200" dirty="0"/>
              <a:t>3</a:t>
            </a:r>
            <a:r>
              <a:rPr lang="zh-CN" altLang="en-US" sz="3200" dirty="0"/>
              <a:t>米）和摄像头角度来评估性能。</a:t>
            </a:r>
            <a:endParaRPr lang="en-US" altLang="zh-CN" sz="3200" dirty="0"/>
          </a:p>
          <a:p>
            <a:pPr lvl="1">
              <a:buFont typeface="+mj-lt"/>
              <a:buAutoNum type="arabicPeriod"/>
            </a:pPr>
            <a:endParaRPr lang="zh-CN" altLang="en-US" sz="3200" dirty="0"/>
          </a:p>
          <a:p>
            <a:r>
              <a:rPr lang="zh-CN" altLang="en-US" sz="3200" dirty="0">
                <a:latin typeface="Times" panose="02020603050405020304" pitchFamily="18" charset="0"/>
                <a:cs typeface="Times" panose="02020603050405020304" pitchFamily="18" charset="0"/>
              </a:rPr>
              <a:t>该系统利用</a:t>
            </a:r>
            <a:r>
              <a:rPr lang="en-US" altLang="zh-CN" sz="3200" dirty="0">
                <a:latin typeface="Times" panose="02020603050405020304" pitchFamily="18" charset="0"/>
                <a:cs typeface="Times" panose="02020603050405020304" pitchFamily="18" charset="0"/>
              </a:rPr>
              <a:t>Raspberry Pi 4B</a:t>
            </a:r>
            <a:r>
              <a:rPr lang="zh-CN" altLang="en-US" sz="3200" dirty="0">
                <a:latin typeface="Times" panose="02020603050405020304" pitchFamily="18" charset="0"/>
                <a:cs typeface="Times" panose="02020603050405020304" pitchFamily="18" charset="0"/>
              </a:rPr>
              <a:t>和</a:t>
            </a:r>
            <a:r>
              <a:rPr lang="en-US" altLang="zh-CN" sz="3200" dirty="0">
                <a:latin typeface="Times" panose="02020603050405020304" pitchFamily="18" charset="0"/>
                <a:cs typeface="Times" panose="02020603050405020304" pitchFamily="18" charset="0"/>
              </a:rPr>
              <a:t>Intel Neural Compute Stick 2</a:t>
            </a:r>
            <a:r>
              <a:rPr lang="zh-CN" altLang="en-US" sz="3200" dirty="0">
                <a:latin typeface="Times" panose="02020603050405020304" pitchFamily="18" charset="0"/>
                <a:cs typeface="Times" panose="02020603050405020304" pitchFamily="18" charset="0"/>
              </a:rPr>
              <a:t>，并结合</a:t>
            </a:r>
            <a:r>
              <a:rPr lang="en-US" altLang="zh-CN" sz="3200" dirty="0">
                <a:latin typeface="Times" panose="02020603050405020304" pitchFamily="18" charset="0"/>
                <a:cs typeface="Times" panose="02020603050405020304" pitchFamily="18" charset="0"/>
              </a:rPr>
              <a:t>Mobile Net-SSD</a:t>
            </a:r>
            <a:r>
              <a:rPr lang="zh-CN" altLang="en-US" sz="3200" dirty="0">
                <a:latin typeface="Times" panose="02020603050405020304" pitchFamily="18" charset="0"/>
                <a:cs typeface="Times" panose="02020603050405020304" pitchFamily="18" charset="0"/>
              </a:rPr>
              <a:t>模型进行智能速度检测。它为固定摄像头提供了一种有效的替代方案，特别适用于难以到达的区域。实验结果表明，该系统在动态环境（如学校和医院附近的繁忙道路）中表现优异，提供了准确的速度检测，增强了智慧城市的交通管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129"/>
          <p:cNvSpPr txBox="1">
            <a:spLocks noChangeArrowheads="1"/>
          </p:cNvSpPr>
          <p:nvPr/>
        </p:nvSpPr>
        <p:spPr bwMode="auto">
          <a:xfrm>
            <a:off x="10690111" y="2797911"/>
            <a:ext cx="3494131" cy="2825932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b="1" dirty="0">
              <a:solidFill>
                <a:srgbClr val="CC0000"/>
              </a:solidFill>
            </a:endParaRPr>
          </a:p>
        </p:txBody>
      </p:sp>
      <p:sp>
        <p:nvSpPr>
          <p:cNvPr id="2" name="Text Box 129"/>
          <p:cNvSpPr txBox="1">
            <a:spLocks noChangeArrowheads="1"/>
          </p:cNvSpPr>
          <p:nvPr/>
        </p:nvSpPr>
        <p:spPr bwMode="auto">
          <a:xfrm>
            <a:off x="668295" y="3375904"/>
            <a:ext cx="9515165" cy="3354905"/>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r>
              <a:rPr lang="en-GB" sz="2800" b="1" dirty="0">
                <a:latin typeface="Poppins" panose="00000500000000000000" pitchFamily="2" charset="0"/>
              </a:rPr>
              <a:t>Welcome To RARL</a:t>
            </a:r>
          </a:p>
          <a:p>
            <a:pPr fontAlgn="base"/>
            <a:r>
              <a:rPr lang="en-GB" sz="2800" dirty="0">
                <a:latin typeface="Open Sans" panose="020B0606030504020204" pitchFamily="34" charset="0"/>
              </a:rPr>
              <a:t>This centre is started to develop design and various robot specially in the filed of service robot and active in automation project. The main target over than research in this filed is consulting and help industry for automation solution.</a:t>
            </a:r>
          </a:p>
        </p:txBody>
      </p:sp>
      <p:grpSp>
        <p:nvGrpSpPr>
          <p:cNvPr id="9" name="Group 8"/>
          <p:cNvGrpSpPr/>
          <p:nvPr/>
        </p:nvGrpSpPr>
        <p:grpSpPr>
          <a:xfrm>
            <a:off x="10681287" y="1661914"/>
            <a:ext cx="3341529" cy="1159122"/>
            <a:chOff x="4372946" y="13378675"/>
            <a:chExt cx="3341529" cy="1159122"/>
          </a:xfrm>
        </p:grpSpPr>
        <p:sp>
          <p:nvSpPr>
            <p:cNvPr id="10" name="Text Box 135"/>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p>
          </p:txBody>
        </p:sp>
        <p:pic>
          <p:nvPicPr>
            <p:cNvPr id="11" name="Picture 16" descr="results&quot; Icon - Download for free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8" descr="Introduction icons for free download |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93" y="1840841"/>
            <a:ext cx="1468732" cy="1271966"/>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11"/>
          <p:cNvSpPr txBox="1"/>
          <p:nvPr/>
        </p:nvSpPr>
        <p:spPr>
          <a:xfrm>
            <a:off x="26928097" y="9483008"/>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t>7</a:t>
            </a:fld>
            <a:endParaRPr lang="zh-CN" alt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873" y="24349558"/>
            <a:ext cx="2392349" cy="3047132"/>
          </a:xfrm>
          <a:prstGeom prst="rect">
            <a:avLst/>
          </a:prstGeom>
        </p:spPr>
      </p:pic>
      <p:grpSp>
        <p:nvGrpSpPr>
          <p:cNvPr id="20" name="Group 19"/>
          <p:cNvGrpSpPr/>
          <p:nvPr/>
        </p:nvGrpSpPr>
        <p:grpSpPr>
          <a:xfrm>
            <a:off x="10706253" y="20452158"/>
            <a:ext cx="3289212" cy="2993451"/>
            <a:chOff x="4039495" y="3666729"/>
            <a:chExt cx="3919695" cy="3004444"/>
          </a:xfrm>
        </p:grpSpPr>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9495" y="3666729"/>
              <a:ext cx="3919695" cy="3004444"/>
            </a:xfrm>
            <a:prstGeom prst="rect">
              <a:avLst/>
            </a:prstGeom>
          </p:spPr>
        </p:pic>
        <p:sp>
          <p:nvSpPr>
            <p:cNvPr id="22" name="Rectangle 21"/>
            <p:cNvSpPr/>
            <p:nvPr/>
          </p:nvSpPr>
          <p:spPr>
            <a:xfrm>
              <a:off x="4955956" y="5872554"/>
              <a:ext cx="804736" cy="461665"/>
            </a:xfrm>
            <a:prstGeom prst="rect">
              <a:avLst/>
            </a:prstGeom>
            <a:solidFill>
              <a:schemeClr val="bg1"/>
            </a:solidFill>
          </p:spPr>
          <p:txBody>
            <a:bodyPr vert="horz" wrap="square" rtlCol="0">
              <a:spAutoFit/>
            </a:bodyPr>
            <a:lstStyle/>
            <a:p>
              <a:r>
                <a:rPr lang="en-US" altLang="zh-CN" sz="2400" b="1" dirty="0">
                  <a:latin typeface="Times New Roman" panose="02020603050405020304" pitchFamily="18" charset="0"/>
                  <a:cs typeface="Times New Roman" panose="02020603050405020304" pitchFamily="18" charset="0"/>
                </a:rPr>
                <a:t>2019</a:t>
              </a:r>
              <a:endParaRPr lang="zh-CN" altLang="en-US" sz="2400" b="1" dirty="0">
                <a:latin typeface="Times New Roman" panose="02020603050405020304" pitchFamily="18" charset="0"/>
                <a:cs typeface="Times New Roman" panose="02020603050405020304" pitchFamily="18" charset="0"/>
              </a:endParaRPr>
            </a:p>
          </p:txBody>
        </p:sp>
      </p:grpSp>
      <p:sp>
        <p:nvSpPr>
          <p:cNvPr id="23" name="Rectangle 22"/>
          <p:cNvSpPr/>
          <p:nvPr/>
        </p:nvSpPr>
        <p:spPr>
          <a:xfrm>
            <a:off x="13291391" y="26706668"/>
            <a:ext cx="833323" cy="461665"/>
          </a:xfrm>
          <a:prstGeom prst="rect">
            <a:avLst/>
          </a:prstGeom>
          <a:solidFill>
            <a:schemeClr val="bg1"/>
          </a:solidFill>
        </p:spPr>
        <p:txBody>
          <a:bodyPr vert="horz" wrap="square" rtlCol="0">
            <a:spAutoFit/>
          </a:bodyPr>
          <a:lstStyle/>
          <a:p>
            <a:r>
              <a:rPr lang="en-US" altLang="zh-CN" sz="2400" b="1" dirty="0">
                <a:latin typeface="Times New Roman" panose="02020603050405020304" pitchFamily="18" charset="0"/>
                <a:cs typeface="Times New Roman" panose="02020603050405020304" pitchFamily="18" charset="0"/>
              </a:rPr>
              <a:t>2022</a:t>
            </a:r>
            <a:endParaRPr lang="zh-CN" altLang="en-US" sz="2400" b="1" dirty="0">
              <a:latin typeface="Times New Roman" panose="02020603050405020304" pitchFamily="18" charset="0"/>
              <a:cs typeface="Times New Roman" panose="02020603050405020304" pitchFamily="18" charset="0"/>
            </a:endParaRPr>
          </a:p>
        </p:txBody>
      </p:sp>
      <p:grpSp>
        <p:nvGrpSpPr>
          <p:cNvPr id="28" name="Group 27"/>
          <p:cNvGrpSpPr/>
          <p:nvPr/>
        </p:nvGrpSpPr>
        <p:grpSpPr>
          <a:xfrm>
            <a:off x="11073649" y="8128377"/>
            <a:ext cx="2887330" cy="2040494"/>
            <a:chOff x="1978436" y="3673476"/>
            <a:chExt cx="6096623" cy="3513074"/>
          </a:xfrm>
        </p:grpSpPr>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978436" y="3673476"/>
              <a:ext cx="3023500" cy="3464839"/>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1937" y="3673477"/>
              <a:ext cx="3073122" cy="3513073"/>
            </a:xfrm>
            <a:prstGeom prst="rect">
              <a:avLst/>
            </a:prstGeom>
          </p:spPr>
        </p:pic>
      </p:grpSp>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07633" y="5638373"/>
            <a:ext cx="1599330" cy="2047731"/>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06101" y="3197042"/>
            <a:ext cx="1603064" cy="2040647"/>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2911" y="3189958"/>
            <a:ext cx="1599330" cy="2047731"/>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62334" y="10535425"/>
            <a:ext cx="1740453" cy="2088971"/>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91950" y="13208474"/>
            <a:ext cx="1561921" cy="2071705"/>
          </a:xfrm>
          <a:prstGeom prst="rect">
            <a:avLst/>
          </a:prstGeom>
        </p:spPr>
      </p:pic>
      <p:grpSp>
        <p:nvGrpSpPr>
          <p:cNvPr id="60" name="Group 59"/>
          <p:cNvGrpSpPr/>
          <p:nvPr/>
        </p:nvGrpSpPr>
        <p:grpSpPr>
          <a:xfrm>
            <a:off x="10965554" y="19817901"/>
            <a:ext cx="2236511" cy="230474"/>
            <a:chOff x="2534231" y="2356824"/>
            <a:chExt cx="7123539" cy="632333"/>
          </a:xfrm>
        </p:grpSpPr>
        <p:grpSp>
          <p:nvGrpSpPr>
            <p:cNvPr id="61" name="Group 60"/>
            <p:cNvGrpSpPr/>
            <p:nvPr/>
          </p:nvGrpSpPr>
          <p:grpSpPr>
            <a:xfrm>
              <a:off x="2534231" y="2356825"/>
              <a:ext cx="512177" cy="632332"/>
              <a:chOff x="1994399" y="2158871"/>
              <a:chExt cx="589804" cy="728170"/>
            </a:xfrm>
          </p:grpSpPr>
          <p:sp>
            <p:nvSpPr>
              <p:cNvPr id="81" name="Freeform 5"/>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2" name="Rectangle 6"/>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3" name="Freeform 9"/>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2" name="Group 61"/>
            <p:cNvGrpSpPr/>
            <p:nvPr/>
          </p:nvGrpSpPr>
          <p:grpSpPr>
            <a:xfrm>
              <a:off x="3046406" y="2356825"/>
              <a:ext cx="880020" cy="632332"/>
              <a:chOff x="4530194" y="4285619"/>
              <a:chExt cx="382215" cy="532444"/>
            </a:xfrm>
          </p:grpSpPr>
          <p:sp>
            <p:nvSpPr>
              <p:cNvPr id="79" name="Rectangle 7"/>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0" name="Rectangle 8"/>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3" name="Group 62"/>
            <p:cNvGrpSpPr/>
            <p:nvPr/>
          </p:nvGrpSpPr>
          <p:grpSpPr>
            <a:xfrm>
              <a:off x="3926425" y="2356825"/>
              <a:ext cx="1236183" cy="632332"/>
              <a:chOff x="4912409" y="4285619"/>
              <a:chExt cx="382215" cy="532444"/>
            </a:xfrm>
          </p:grpSpPr>
          <p:sp>
            <p:nvSpPr>
              <p:cNvPr id="77" name="Rectangle 10"/>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8" name="Rectangle 11"/>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4" name="Group 63"/>
            <p:cNvGrpSpPr/>
            <p:nvPr/>
          </p:nvGrpSpPr>
          <p:grpSpPr>
            <a:xfrm>
              <a:off x="5162610" y="2356825"/>
              <a:ext cx="1815878" cy="632332"/>
              <a:chOff x="5294624" y="4285619"/>
              <a:chExt cx="383237" cy="532444"/>
            </a:xfrm>
          </p:grpSpPr>
          <p:sp>
            <p:nvSpPr>
              <p:cNvPr id="75" name="Rectangle 12"/>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6" name="Rectangle 13"/>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5" name="Group 64"/>
            <p:cNvGrpSpPr/>
            <p:nvPr/>
          </p:nvGrpSpPr>
          <p:grpSpPr>
            <a:xfrm>
              <a:off x="6978489" y="2356824"/>
              <a:ext cx="1224631" cy="632331"/>
              <a:chOff x="5677860" y="4285626"/>
              <a:chExt cx="382217" cy="532444"/>
            </a:xfrm>
          </p:grpSpPr>
          <p:sp>
            <p:nvSpPr>
              <p:cNvPr id="73" name="Rectangle 14"/>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4" name="Rectangle 15"/>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6" name="Group 65"/>
            <p:cNvGrpSpPr/>
            <p:nvPr/>
          </p:nvGrpSpPr>
          <p:grpSpPr>
            <a:xfrm>
              <a:off x="8203110" y="2356825"/>
              <a:ext cx="880020" cy="632332"/>
              <a:chOff x="6060077" y="4285619"/>
              <a:chExt cx="382215" cy="532444"/>
            </a:xfrm>
          </p:grpSpPr>
          <p:sp>
            <p:nvSpPr>
              <p:cNvPr id="71" name="Rectangle 16"/>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2" name="Rectangle 17"/>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7" name="Group 66"/>
            <p:cNvGrpSpPr/>
            <p:nvPr/>
          </p:nvGrpSpPr>
          <p:grpSpPr>
            <a:xfrm>
              <a:off x="9083130" y="2356825"/>
              <a:ext cx="574640" cy="632332"/>
              <a:chOff x="7739063" y="3990975"/>
              <a:chExt cx="414338" cy="827088"/>
            </a:xfrm>
          </p:grpSpPr>
          <p:sp>
            <p:nvSpPr>
              <p:cNvPr id="68" name="Freeform 18"/>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69" name="Freeform 19"/>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0" name="Freeform 20"/>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grpSp>
        <p:nvGrpSpPr>
          <p:cNvPr id="84" name="Group 83"/>
          <p:cNvGrpSpPr/>
          <p:nvPr/>
        </p:nvGrpSpPr>
        <p:grpSpPr>
          <a:xfrm>
            <a:off x="11296641" y="2762497"/>
            <a:ext cx="2236511" cy="230474"/>
            <a:chOff x="2534231" y="2356824"/>
            <a:chExt cx="7123539" cy="632333"/>
          </a:xfrm>
        </p:grpSpPr>
        <p:grpSp>
          <p:nvGrpSpPr>
            <p:cNvPr id="85" name="Group 84"/>
            <p:cNvGrpSpPr/>
            <p:nvPr/>
          </p:nvGrpSpPr>
          <p:grpSpPr>
            <a:xfrm>
              <a:off x="2534231" y="2356825"/>
              <a:ext cx="512177" cy="632332"/>
              <a:chOff x="1994399" y="2158871"/>
              <a:chExt cx="589804" cy="728170"/>
            </a:xfrm>
          </p:grpSpPr>
          <p:sp>
            <p:nvSpPr>
              <p:cNvPr id="105" name="Freeform 5"/>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6" name="Rectangle 6"/>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7" name="Freeform 9"/>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6" name="Group 85"/>
            <p:cNvGrpSpPr/>
            <p:nvPr/>
          </p:nvGrpSpPr>
          <p:grpSpPr>
            <a:xfrm>
              <a:off x="3046406" y="2356825"/>
              <a:ext cx="880020" cy="632332"/>
              <a:chOff x="4530194" y="4285619"/>
              <a:chExt cx="382215" cy="532444"/>
            </a:xfrm>
          </p:grpSpPr>
          <p:sp>
            <p:nvSpPr>
              <p:cNvPr id="103" name="Rectangle 7"/>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4" name="Rectangle 8"/>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7" name="Group 86"/>
            <p:cNvGrpSpPr/>
            <p:nvPr/>
          </p:nvGrpSpPr>
          <p:grpSpPr>
            <a:xfrm>
              <a:off x="3926425" y="2356825"/>
              <a:ext cx="1236183" cy="632332"/>
              <a:chOff x="4912409" y="4285619"/>
              <a:chExt cx="382215" cy="532444"/>
            </a:xfrm>
          </p:grpSpPr>
          <p:sp>
            <p:nvSpPr>
              <p:cNvPr id="101" name="Rectangle 10"/>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2" name="Rectangle 11"/>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8" name="Group 87"/>
            <p:cNvGrpSpPr/>
            <p:nvPr/>
          </p:nvGrpSpPr>
          <p:grpSpPr>
            <a:xfrm>
              <a:off x="5162610" y="2356825"/>
              <a:ext cx="1815878" cy="632332"/>
              <a:chOff x="5294624" y="4285619"/>
              <a:chExt cx="383237" cy="532444"/>
            </a:xfrm>
          </p:grpSpPr>
          <p:sp>
            <p:nvSpPr>
              <p:cNvPr id="99" name="Rectangle 12"/>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0" name="Rectangle 13"/>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9" name="Group 88"/>
            <p:cNvGrpSpPr/>
            <p:nvPr/>
          </p:nvGrpSpPr>
          <p:grpSpPr>
            <a:xfrm>
              <a:off x="6978489" y="2356824"/>
              <a:ext cx="1224631" cy="632331"/>
              <a:chOff x="5677860" y="4285626"/>
              <a:chExt cx="382217" cy="532444"/>
            </a:xfrm>
          </p:grpSpPr>
          <p:sp>
            <p:nvSpPr>
              <p:cNvPr id="97" name="Rectangle 14"/>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8" name="Rectangle 15"/>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0" name="Group 89"/>
            <p:cNvGrpSpPr/>
            <p:nvPr/>
          </p:nvGrpSpPr>
          <p:grpSpPr>
            <a:xfrm>
              <a:off x="8203110" y="2356825"/>
              <a:ext cx="880020" cy="632332"/>
              <a:chOff x="6060077" y="4285619"/>
              <a:chExt cx="382215" cy="532444"/>
            </a:xfrm>
          </p:grpSpPr>
          <p:sp>
            <p:nvSpPr>
              <p:cNvPr id="95" name="Rectangle 16"/>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6" name="Rectangle 17"/>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1" name="Group 90"/>
            <p:cNvGrpSpPr/>
            <p:nvPr/>
          </p:nvGrpSpPr>
          <p:grpSpPr>
            <a:xfrm>
              <a:off x="9083130" y="2356825"/>
              <a:ext cx="574640" cy="632332"/>
              <a:chOff x="7739063" y="3990975"/>
              <a:chExt cx="414338" cy="827088"/>
            </a:xfrm>
          </p:grpSpPr>
          <p:sp>
            <p:nvSpPr>
              <p:cNvPr id="92" name="Freeform 18"/>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3" name="Freeform 19"/>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4" name="Freeform 20"/>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pic>
        <p:nvPicPr>
          <p:cNvPr id="5124" name="Picture 4" descr="RARL @20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487" y="12601392"/>
            <a:ext cx="4398639"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mexport15603814611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1065" y="9895019"/>
            <a:ext cx="4018074" cy="24066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echatIMG63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376" y="6884449"/>
            <a:ext cx="4398638"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WechatIMG63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2973" y="6891408"/>
            <a:ext cx="3494131" cy="465884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av - dav"/>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59696" y="11924539"/>
            <a:ext cx="3661190" cy="488172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mmexport15634247276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01065" y="15721182"/>
            <a:ext cx="4398639" cy="32989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WechatIMG470 ICAACE Moshayedi - WechatIMG470 ICAACE Moshayedi"/>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515981" y="17392458"/>
            <a:ext cx="3686664" cy="308930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4 ICBIS 2024 - 4 ICBIS 20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29822" y="19382127"/>
            <a:ext cx="3810793" cy="253894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2023 HNU July china(6) Dr AJM Ata Jahangir Moshayedi - 2023 HNU July china(6) Dr AJM Ata Jahangir Moshayedi"/>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385337" y="21082670"/>
            <a:ext cx="4115997" cy="2725241"/>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2023 xiamen china december (6) Dr AJM Ata Jahangir Moshayedi - 2023 xiamen china december (6) Dr AJM Ata Jahangir Moshayed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07291" y="22075260"/>
            <a:ext cx="4509622" cy="3007883"/>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CAIB 2023 April 28 30 xiamen china (4) Dr AJM Ata Jahangir Moshayedi - ACAIB 2023 April 28 30 xiamen china (4) Dr AJM Ata Jahangir Moshayedi"/>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60341" y="24703132"/>
            <a:ext cx="4785048" cy="3588786"/>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2021 AEIC Qingdaw china Dr AJM Ata Jahangir Moshayedi - 2021 AEIC Qingdaw china Dr AJM Ata Jahangir Moshayedi"/>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8531" y="24456670"/>
            <a:ext cx="4738485" cy="3553864"/>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p:cNvSpPr txBox="1"/>
          <p:nvPr/>
        </p:nvSpPr>
        <p:spPr>
          <a:xfrm>
            <a:off x="1938298" y="51642"/>
            <a:ext cx="9027256" cy="1538883"/>
          </a:xfrm>
          <a:prstGeom prst="rect">
            <a:avLst/>
          </a:prstGeom>
          <a:noFill/>
        </p:spPr>
        <p:txBody>
          <a:bodyPr wrap="square">
            <a:spAutoFit/>
          </a:bodyPr>
          <a:lstStyle/>
          <a:p>
            <a:pPr algn="ctr"/>
            <a:r>
              <a:rPr lang="en-US" altLang="en-US" sz="5400" dirty="0">
                <a:latin typeface="Impact" panose="020B0806030902050204" pitchFamily="34" charset="0"/>
              </a:rPr>
              <a:t> </a:t>
            </a:r>
            <a:r>
              <a:rPr lang="en-GB" sz="4000" dirty="0">
                <a:latin typeface="Impact" panose="020B0806030902050204" pitchFamily="34" charset="0"/>
              </a:rPr>
              <a:t>Robotics And Research Automaton Lab  (</a:t>
            </a:r>
            <a:r>
              <a:rPr lang="en-US" altLang="en-US" sz="4000" dirty="0">
                <a:latin typeface="Impact" panose="020B0806030902050204" pitchFamily="34" charset="0"/>
              </a:rPr>
              <a:t>RARL]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ircle(in)">
                                      <p:cBhvr>
                                        <p:cTn id="7" dur="20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circle(in)">
                                      <p:cBhvr>
                                        <p:cTn id="12"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33" name="Rectangle: Rounded Corners 132"/>
          <p:cNvSpPr/>
          <p:nvPr/>
        </p:nvSpPr>
        <p:spPr>
          <a:xfrm>
            <a:off x="7431111" y="9111419"/>
            <a:ext cx="6581782" cy="53932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865796" y="156516"/>
            <a:ext cx="9498430" cy="1384995"/>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Secure Traffic Police Remote Sensing Approach via a Deep Learning-Based Low-Altitude Vehicle Speed Detector through UAVs in Smart Cites</a:t>
            </a:r>
          </a:p>
        </p:txBody>
      </p:sp>
      <p:grpSp>
        <p:nvGrpSpPr>
          <p:cNvPr id="72" name="Group 71"/>
          <p:cNvGrpSpPr/>
          <p:nvPr/>
        </p:nvGrpSpPr>
        <p:grpSpPr>
          <a:xfrm>
            <a:off x="568489" y="2054373"/>
            <a:ext cx="6599792" cy="5513043"/>
            <a:chOff x="16544964" y="3178892"/>
            <a:chExt cx="7409550" cy="4456118"/>
          </a:xfrm>
        </p:grpSpPr>
        <p:sp>
          <p:nvSpPr>
            <p:cNvPr id="10" name="Rectangle: Rounded Corners 9"/>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755">
                <a:defRPr sz="4000">
                  <a:latin typeface="Impact" panose="020B0806030902050204" pitchFamily="34" charset="0"/>
                </a:defRPr>
              </a:lvl1pPr>
              <a:lvl2pPr marL="742950" indent="-285750" defTabSz="4389755">
                <a:defRPr>
                  <a:latin typeface="Arial" panose="020B0604020202020204" pitchFamily="34" charset="0"/>
                </a:defRPr>
              </a:lvl2pPr>
              <a:lvl3pPr marL="1143000" indent="-228600" defTabSz="4389755">
                <a:defRPr>
                  <a:latin typeface="Arial" panose="020B0604020202020204" pitchFamily="34" charset="0"/>
                </a:defRPr>
              </a:lvl3pPr>
              <a:lvl4pPr marL="1600200" indent="-228600" defTabSz="4389755">
                <a:defRPr>
                  <a:latin typeface="Arial" panose="020B0604020202020204" pitchFamily="34" charset="0"/>
                </a:defRPr>
              </a:lvl4pPr>
              <a:lvl5pPr marL="2057400" indent="-228600" defTabSz="4389755">
                <a:defRPr>
                  <a:latin typeface="Arial" panose="020B0604020202020204" pitchFamily="34" charset="0"/>
                </a:defRPr>
              </a:lvl5pPr>
              <a:lvl6pPr marL="2514600" indent="-228600" defTabSz="4389755" eaLnBrk="0" fontAlgn="base" hangingPunct="0">
                <a:spcBef>
                  <a:spcPct val="0"/>
                </a:spcBef>
                <a:spcAft>
                  <a:spcPct val="0"/>
                </a:spcAft>
                <a:defRPr>
                  <a:latin typeface="Arial" panose="020B0604020202020204" pitchFamily="34" charset="0"/>
                </a:defRPr>
              </a:lvl6pPr>
              <a:lvl7pPr marL="2971800" indent="-228600" defTabSz="4389755" eaLnBrk="0" fontAlgn="base" hangingPunct="0">
                <a:spcBef>
                  <a:spcPct val="0"/>
                </a:spcBef>
                <a:spcAft>
                  <a:spcPct val="0"/>
                </a:spcAft>
                <a:defRPr>
                  <a:latin typeface="Arial" panose="020B0604020202020204" pitchFamily="34" charset="0"/>
                </a:defRPr>
              </a:lvl7pPr>
              <a:lvl8pPr marL="3429000" indent="-228600" defTabSz="4389755" eaLnBrk="0" fontAlgn="base" hangingPunct="0">
                <a:spcBef>
                  <a:spcPct val="0"/>
                </a:spcBef>
                <a:spcAft>
                  <a:spcPct val="0"/>
                </a:spcAft>
                <a:defRPr>
                  <a:latin typeface="Arial" panose="020B0604020202020204" pitchFamily="34" charset="0"/>
                </a:defRPr>
              </a:lvl8pPr>
              <a:lvl9pPr marL="3886200" indent="-228600" defTabSz="4389755"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gr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p:cNvSpPr/>
          <p:nvPr/>
        </p:nvSpPr>
        <p:spPr>
          <a:xfrm>
            <a:off x="542504" y="8799935"/>
            <a:ext cx="6599792" cy="82850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dirty="0">
              <a:latin typeface="Times New Roman" panose="02020603050405020304" pitchFamily="18" charset="0"/>
              <a:cs typeface="Times New Roman" panose="02020603050405020304" pitchFamily="18" charset="0"/>
            </a:endParaRPr>
          </a:p>
        </p:txBody>
      </p:sp>
      <p:sp>
        <p:nvSpPr>
          <p:cNvPr id="46" name="Rectangle: Rounded Corners 45"/>
          <p:cNvSpPr/>
          <p:nvPr/>
        </p:nvSpPr>
        <p:spPr>
          <a:xfrm>
            <a:off x="7459155" y="16199644"/>
            <a:ext cx="6553738" cy="123412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p:cNvSpPr/>
          <p:nvPr/>
        </p:nvSpPr>
        <p:spPr>
          <a:xfrm>
            <a:off x="516521" y="18778175"/>
            <a:ext cx="6651759" cy="91349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16520" y="29091384"/>
            <a:ext cx="8760829"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4" name="Rectangle: Rounded Corners 73"/>
          <p:cNvSpPr/>
          <p:nvPr/>
        </p:nvSpPr>
        <p:spPr>
          <a:xfrm>
            <a:off x="7472377" y="2925151"/>
            <a:ext cx="6540516" cy="486949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7" name="Text Box 131"/>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METHODS AND MATERIALS</a:t>
            </a:r>
          </a:p>
        </p:txBody>
      </p:sp>
      <p:sp>
        <p:nvSpPr>
          <p:cNvPr id="131" name="Text Box 133"/>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CONCLUSIONS</a:t>
            </a:r>
          </a:p>
        </p:txBody>
      </p:sp>
      <p:sp>
        <p:nvSpPr>
          <p:cNvPr id="132" name="Text Box 136"/>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Published result</a:t>
            </a:r>
          </a:p>
        </p:txBody>
      </p:sp>
      <p:pic>
        <p:nvPicPr>
          <p:cNvPr id="156" name="Picture 6" descr="Audience, movie, film, cinema, Theater, performance icon"/>
          <p:cNvPicPr>
            <a:picLocks noChangeAspect="1" noChangeArrowheads="1"/>
          </p:cNvPicPr>
          <p:nvPr/>
        </p:nvPicPr>
        <p:blipFill>
          <a:blip r:embed="rId2">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9642967" y="28656846"/>
            <a:ext cx="1880979" cy="2080281"/>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p>
        </p:txBody>
      </p:sp>
      <p:grpSp>
        <p:nvGrpSpPr>
          <p:cNvPr id="158" name="Group 157"/>
          <p:cNvGrpSpPr/>
          <p:nvPr/>
        </p:nvGrpSpPr>
        <p:grpSpPr>
          <a:xfrm>
            <a:off x="7991149" y="1558413"/>
            <a:ext cx="4853625" cy="1271966"/>
            <a:chOff x="4268685" y="1767491"/>
            <a:chExt cx="4853625" cy="1271966"/>
          </a:xfrm>
        </p:grpSpPr>
        <p:sp>
          <p:nvSpPr>
            <p:cNvPr id="159" name="Text Box 130"/>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000" dirty="0">
                  <a:latin typeface="Impact" panose="020B0806030902050204" pitchFamily="34" charset="0"/>
                </a:rPr>
                <a:t>INTRODUCTION</a:t>
              </a:r>
            </a:p>
          </p:txBody>
        </p:sp>
        <p:pic>
          <p:nvPicPr>
            <p:cNvPr id="160" name="Picture 18" descr="Introduction icons for free download |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p:cNvGrpSpPr/>
          <p:nvPr/>
        </p:nvGrpSpPr>
        <p:grpSpPr>
          <a:xfrm>
            <a:off x="8356734" y="7863205"/>
            <a:ext cx="3341529" cy="1159122"/>
            <a:chOff x="4372946" y="13378675"/>
            <a:chExt cx="3341529" cy="1159122"/>
          </a:xfrm>
        </p:grpSpPr>
        <p:sp>
          <p:nvSpPr>
            <p:cNvPr id="162" name="Text Box 135"/>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p>
          </p:txBody>
        </p:sp>
        <p:pic>
          <p:nvPicPr>
            <p:cNvPr id="163" name="Picture 16" descr="results&quot; Icon - Download for free ..."/>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p:cNvGrpSpPr/>
          <p:nvPr/>
        </p:nvGrpSpPr>
        <p:grpSpPr>
          <a:xfrm>
            <a:off x="1075011" y="7456191"/>
            <a:ext cx="4863832" cy="1415475"/>
            <a:chOff x="3704651" y="20292318"/>
            <a:chExt cx="4863832" cy="1415475"/>
          </a:xfrm>
        </p:grpSpPr>
        <p:sp>
          <p:nvSpPr>
            <p:cNvPr id="165" name="Text Box 134"/>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DISCUSSION</a:t>
              </a:r>
            </a:p>
          </p:txBody>
        </p:sp>
        <p:pic>
          <p:nvPicPr>
            <p:cNvPr id="166" name="Picture 14" descr="Discussion Icon Graphic by rudezstudio ..."/>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Methods Icons - Free SVG &amp; PNG Methods Images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8,142 Conclusions Icons Royalty-Free Photos and Stock Images | Shutterstock"/>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0" descr="Result - Free files and folders icons"/>
          <p:cNvPicPr>
            <a:picLocks noChangeAspect="1" noChangeArrowheads="1"/>
          </p:cNvPicPr>
          <p:nvPr/>
        </p:nvPicPr>
        <p:blipFill>
          <a:blip r:embed="rId8"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67"/>
          <p:cNvSpPr/>
          <p:nvPr/>
        </p:nvSpPr>
        <p:spPr>
          <a:xfrm>
            <a:off x="12992756" y="30853070"/>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p>
        </p:txBody>
      </p:sp>
      <p:sp>
        <p:nvSpPr>
          <p:cNvPr id="2" name="Rectangle 1"/>
          <p:cNvSpPr/>
          <p:nvPr/>
        </p:nvSpPr>
        <p:spPr>
          <a:xfrm>
            <a:off x="983919" y="2790263"/>
            <a:ext cx="5667318"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This paper presents a novel deep learning-based system for real-time vehicle speed detection using low-altitude unmanned aerial vehicles (UAVs) in smart cities. The system employs a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deep learning model embedded on a Raspberry Pi 4B processor and Intel Neural Compute Stick 2 for edge-based vehicle detection and speed estimation. The authors evaluated the performance of the proposed system by conducting experiments at different UAV heights (0.7 to 3 meters) and camera angles, demonstrating its effectiveness in accurately detecting and estimating the speeds of vehicles, especially in dynamic and crowded scenarios such as intersections near schools and hospitals. The results show the superiority of the proposed UAV-based system over existing approaches, making it a promising solution for improving traffic safety and security in future smart cities.</a:t>
            </a:r>
          </a:p>
        </p:txBody>
      </p:sp>
      <p:sp>
        <p:nvSpPr>
          <p:cNvPr id="4" name="Rectangle 3"/>
          <p:cNvSpPr/>
          <p:nvPr/>
        </p:nvSpPr>
        <p:spPr>
          <a:xfrm>
            <a:off x="7847635" y="3171401"/>
            <a:ext cx="5984089"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Unmanned aerial vehicles (UAVs) have gained significant attention in various remote sensing applications, including transportation management. One such application is the use of UAVs for real-time vehicle speed detection, which can contribute to enhanced traffic safety and security in smart cities. However, most existing vehicle speed estimation methods lack the ability to provide accurate and reliable detection in different situations and scenarios.</a:t>
            </a:r>
          </a:p>
          <a:p>
            <a:pPr algn="just"/>
            <a:r>
              <a:rPr lang="en-US" dirty="0">
                <a:latin typeface="Times New Roman" panose="02020603050405020304" pitchFamily="18" charset="0"/>
                <a:cs typeface="Times New Roman" panose="02020603050405020304" pitchFamily="18" charset="0"/>
              </a:rPr>
              <a:t>To address this gap, this study introduces a novel low-altitude vehicle speed detector system using UAVs for remote sensing applications in smart cities. The proposed system leverages a deep learning-based approach, specifically the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model, to detect and estimate the speeds of vehicles. The system is implemented on a Raspberry Pi 4B processor and Intel Neural Compute Stick 2, providing edge-based processing capabilities.</a:t>
            </a:r>
          </a:p>
        </p:txBody>
      </p:sp>
      <p:pic>
        <p:nvPicPr>
          <p:cNvPr id="6" name="Picture 5"/>
          <p:cNvPicPr>
            <a:picLocks noChangeAspect="1"/>
          </p:cNvPicPr>
          <p:nvPr/>
        </p:nvPicPr>
        <p:blipFill>
          <a:blip r:embed="rId9"/>
          <a:stretch>
            <a:fillRect/>
          </a:stretch>
        </p:blipFill>
        <p:spPr>
          <a:xfrm>
            <a:off x="1054913" y="12349612"/>
            <a:ext cx="6113367" cy="4255884"/>
          </a:xfrm>
          <a:prstGeom prst="rect">
            <a:avLst/>
          </a:prstGeom>
        </p:spPr>
      </p:pic>
      <p:sp>
        <p:nvSpPr>
          <p:cNvPr id="7" name="Rectangle 6"/>
          <p:cNvSpPr/>
          <p:nvPr/>
        </p:nvSpPr>
        <p:spPr>
          <a:xfrm>
            <a:off x="1165025" y="9249717"/>
            <a:ext cx="5406719"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results show the superiority of the UAV-based system over traditional fixed cameras and police officers for real-time vehicle speed monitoring in smart cities. The edge-based processing capabilities and deep learning-powered detection and estimation enable reliable performance even in dynamic traffic conditions. The system's ability to be deployed at low altitudes provides flexibility and reduces privacy concerns compared to higher-altitude UAV solutions. Further research is needed to evaluate the system's performance at larger scales and under varying weather/lighting conditions.</a:t>
            </a:r>
          </a:p>
        </p:txBody>
      </p:sp>
      <p:pic>
        <p:nvPicPr>
          <p:cNvPr id="9" name="Picture 8"/>
          <p:cNvPicPr>
            <a:picLocks noChangeAspect="1"/>
          </p:cNvPicPr>
          <p:nvPr/>
        </p:nvPicPr>
        <p:blipFill>
          <a:blip r:embed="rId10"/>
          <a:stretch>
            <a:fillRect/>
          </a:stretch>
        </p:blipFill>
        <p:spPr>
          <a:xfrm>
            <a:off x="642500" y="23560370"/>
            <a:ext cx="1714354" cy="3501660"/>
          </a:xfrm>
          <a:prstGeom prst="rect">
            <a:avLst/>
          </a:prstGeom>
        </p:spPr>
      </p:pic>
      <p:pic>
        <p:nvPicPr>
          <p:cNvPr id="13" name="Picture 12"/>
          <p:cNvPicPr>
            <a:picLocks noChangeAspect="1"/>
          </p:cNvPicPr>
          <p:nvPr/>
        </p:nvPicPr>
        <p:blipFill>
          <a:blip r:embed="rId11"/>
          <a:stretch>
            <a:fillRect/>
          </a:stretch>
        </p:blipFill>
        <p:spPr>
          <a:xfrm>
            <a:off x="2356854" y="25467770"/>
            <a:ext cx="4601909" cy="1739304"/>
          </a:xfrm>
          <a:prstGeom prst="rect">
            <a:avLst/>
          </a:prstGeom>
        </p:spPr>
      </p:pic>
      <p:pic>
        <p:nvPicPr>
          <p:cNvPr id="15" name="Picture 14"/>
          <p:cNvPicPr>
            <a:picLocks noChangeAspect="1"/>
          </p:cNvPicPr>
          <p:nvPr/>
        </p:nvPicPr>
        <p:blipFill>
          <a:blip r:embed="rId12"/>
          <a:stretch>
            <a:fillRect/>
          </a:stretch>
        </p:blipFill>
        <p:spPr>
          <a:xfrm>
            <a:off x="8821531" y="9322719"/>
            <a:ext cx="3523850" cy="2236878"/>
          </a:xfrm>
          <a:prstGeom prst="rect">
            <a:avLst/>
          </a:prstGeom>
        </p:spPr>
      </p:pic>
      <p:pic>
        <p:nvPicPr>
          <p:cNvPr id="19" name="Picture 18"/>
          <p:cNvPicPr>
            <a:picLocks noChangeAspect="1"/>
          </p:cNvPicPr>
          <p:nvPr/>
        </p:nvPicPr>
        <p:blipFill>
          <a:blip r:embed="rId13"/>
          <a:stretch>
            <a:fillRect/>
          </a:stretch>
        </p:blipFill>
        <p:spPr>
          <a:xfrm>
            <a:off x="8184887" y="12973925"/>
            <a:ext cx="5115496" cy="1341006"/>
          </a:xfrm>
          <a:prstGeom prst="rect">
            <a:avLst/>
          </a:prstGeom>
        </p:spPr>
      </p:pic>
      <p:pic>
        <p:nvPicPr>
          <p:cNvPr id="8" name="Picture 7"/>
          <p:cNvPicPr>
            <a:picLocks noChangeAspect="1"/>
          </p:cNvPicPr>
          <p:nvPr/>
        </p:nvPicPr>
        <p:blipFill rotWithShape="1">
          <a:blip r:embed="rId14"/>
          <a:srcRect l="2676"/>
          <a:stretch>
            <a:fillRect/>
          </a:stretch>
        </p:blipFill>
        <p:spPr>
          <a:xfrm>
            <a:off x="2248991" y="23647939"/>
            <a:ext cx="4893305" cy="1576709"/>
          </a:xfrm>
          <a:prstGeom prst="rect">
            <a:avLst/>
          </a:prstGeom>
        </p:spPr>
      </p:pic>
      <p:sp>
        <p:nvSpPr>
          <p:cNvPr id="22" name="Rectangle 21"/>
          <p:cNvSpPr/>
          <p:nvPr/>
        </p:nvSpPr>
        <p:spPr>
          <a:xfrm>
            <a:off x="1130904" y="19262685"/>
            <a:ext cx="5698863"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system used a Raspberry Pi 4B processor and Intel Neural Compute Stick 2 as the edge computing hardware, with the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deep learning model embedded for real-time vehicle detection and speed estimation.</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researchers optimized the camera's field of view by testing different UAV heights (0.7 to 3 meters) and camera angles in both indoor and outdoor scenarios.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For real-world evaluation, the system was deployed at a university intersection, testing the same range of UAV heights and camera angles. Vehicle speed estimates were compared against ground truth measurements from a laser gun.</a:t>
            </a:r>
          </a:p>
          <a:p>
            <a:pPr algn="just"/>
            <a:endParaRPr lang="en-US" dirty="0">
              <a:latin typeface="Times New Roman" panose="02020603050405020304" pitchFamily="18" charset="0"/>
              <a:cs typeface="Times New Roman" panose="02020603050405020304" pitchFamily="18" charset="0"/>
            </a:endParaRPr>
          </a:p>
        </p:txBody>
      </p:sp>
      <p:sp>
        <p:nvSpPr>
          <p:cNvPr id="25" name="Rectangle 24"/>
          <p:cNvSpPr/>
          <p:nvPr/>
        </p:nvSpPr>
        <p:spPr>
          <a:xfrm>
            <a:off x="7764817" y="11666596"/>
            <a:ext cx="5806537"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he proposed UAV-based system outperformed existing approaches, demonstrating high effectiveness in accurately detecting and estimating vehicle speeds, especially in crowded areas like intersections near schools and hospitals.</a:t>
            </a:r>
          </a:p>
        </p:txBody>
      </p:sp>
      <p:sp>
        <p:nvSpPr>
          <p:cNvPr id="26" name="Rectangle 25"/>
          <p:cNvSpPr/>
          <p:nvPr/>
        </p:nvSpPr>
        <p:spPr>
          <a:xfrm>
            <a:off x="7752452" y="16671667"/>
            <a:ext cx="5939099" cy="840230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proposed UAV-based deep learning system provides a secure and reliable solution for real-time vehicle speed monitoring in smart cities. Key advantages include: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 Improved accuracy and reliability: The system demonstrated superior performance in detecting and estimating vehicle speeds, especially in crowded, dynamic traffic conditions where traditional methods struggle.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Edge-based processing capabilities: Embedding the deep learning model on the Raspberry Pi 4B and Intel Neural Compute Stick 2 enables real-time, on-board processing and inference, avoiding the latency and security issues of cloud-based approaches.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Flexible low-altitude deployment: The ability to operate the UAV at low heights (0.7 to 3 meters) provides flexibility in deployment and reduces privacy concerns compared to higher-altitude UAV solutions.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4. Improved traffic safety and security: By accurately monitoring vehicle speeds, the system can help enforce speed limits, identify reckless driving, and enhance overall traffic safety and security in smart cities.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innovative UAV-based deep learning system overcomes the limitations of existing vehicle speed estimation methods, offering a promising solution to support intelligent transportation management and improve quality of life in smart urban environments.</a:t>
            </a:r>
          </a:p>
        </p:txBody>
      </p:sp>
      <p:pic>
        <p:nvPicPr>
          <p:cNvPr id="27" name="Picture 26"/>
          <p:cNvPicPr>
            <a:picLocks noChangeAspect="1"/>
          </p:cNvPicPr>
          <p:nvPr/>
        </p:nvPicPr>
        <p:blipFill>
          <a:blip r:embed="rId15"/>
          <a:stretch>
            <a:fillRect/>
          </a:stretch>
        </p:blipFill>
        <p:spPr>
          <a:xfrm>
            <a:off x="8552308" y="25287966"/>
            <a:ext cx="4292466" cy="295635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M2MzM4MzYyMTM3ZjEzNTQ1ODMyYTFhZWVmNjMxZj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8565</Words>
  <Application>Microsoft Office PowerPoint</Application>
  <PresentationFormat>Custom</PresentationFormat>
  <Paragraphs>307</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Impact</vt:lpstr>
      <vt:lpstr>Open Sans</vt:lpstr>
      <vt:lpstr>Poppins</vt:lpstr>
      <vt:lpstr>Times</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Atanu Roy</cp:lastModifiedBy>
  <cp:revision>93</cp:revision>
  <dcterms:created xsi:type="dcterms:W3CDTF">2017-09-27T09:57:00Z</dcterms:created>
  <dcterms:modified xsi:type="dcterms:W3CDTF">2025-02-03T05:24:07Z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MSIP_Label_defa4170-0d19-0005-0004-bc88714345d2_Enabled">
    <vt:lpwstr>true</vt:lpwstr>
  </property>
  <property fmtid="{D5CDD505-2E9C-101B-9397-08002B2CF9AE}" pid="4" name="MSIP_Label_defa4170-0d19-0005-0004-bc88714345d2_SetDate">
    <vt:lpwstr>2024-08-02T00:57:40Z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d93996ad-8164-4d5e-a313-d306eb0094f3</vt:lpwstr>
  </property>
  <property fmtid="{D5CDD505-2E9C-101B-9397-08002B2CF9AE}" pid="8" name="MSIP_Label_defa4170-0d19-0005-0004-bc88714345d2_ActionId">
    <vt:lpwstr>3b6e642a-d0c6-4e9a-b561-1beda3413430</vt:lpwstr>
  </property>
  <property fmtid="{D5CDD505-2E9C-101B-9397-08002B2CF9AE}" pid="9" name="MSIP_Label_defa4170-0d19-0005-0004-bc88714345d2_ContentBits">
    <vt:lpwstr>0</vt:lpwstr>
  </property>
  <property fmtid="{D5CDD505-2E9C-101B-9397-08002B2CF9AE}" pid="10" name="ICV">
    <vt:lpwstr>4FDA5323918343D79938CCD60D6A5D69_12</vt:lpwstr>
  </property>
</Properties>
</file>